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755">
          <p15:clr>
            <a:srgbClr val="FF0000"/>
          </p15:clr>
        </p15:guide>
        <p15:guide id="2" orient="horz" pos="907">
          <p15:clr>
            <a:srgbClr val="FF0000"/>
          </p15:clr>
        </p15:guide>
        <p15:guide id="3" orient="horz" pos="737">
          <p15:clr>
            <a:srgbClr val="00FF00"/>
          </p15:clr>
        </p15:guide>
        <p15:guide id="4" orient="horz" pos="397">
          <p15:clr>
            <a:srgbClr val="00FF00"/>
          </p15:clr>
        </p15:guide>
        <p15:guide id="5" pos="454">
          <p15:clr>
            <a:srgbClr val="FF00FF"/>
          </p15:clr>
        </p15:guide>
        <p15:guide id="6" pos="5272">
          <p15:clr>
            <a:srgbClr val="FF00FF"/>
          </p15:clr>
        </p15:guide>
      </p15:sldGuideLst>
    </p:ext>
    <p:ext uri="GoogleSlidesCustomDataVersion2">
      <go:slidesCustomData xmlns:go="http://customooxmlschemas.google.com/" r:id="rId30" roundtripDataSignature="AMtx7mhom3z2nhDIBeVOLWbqTGj1+5WMF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755" orient="horz"/>
        <p:guide pos="907" orient="horz"/>
        <p:guide pos="737" orient="horz"/>
        <p:guide pos="397" orient="horz"/>
        <p:guide pos="454"/>
        <p:guide pos="527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deakin.edu.au/credentials/employability-credentials/communication"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 name="Google Shape;5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latin typeface="Roboto"/>
              <a:ea typeface="Roboto"/>
              <a:cs typeface="Roboto"/>
              <a:sym typeface="Roboto"/>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1d20364fe9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31d20364fe9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IN" sz="1200">
                <a:solidFill>
                  <a:srgbClr val="363635"/>
                </a:solidFill>
                <a:highlight>
                  <a:schemeClr val="lt1"/>
                </a:highlight>
              </a:rPr>
              <a:t>At this point you might be thinking it’s time to sit back and relax – problem solved, right? There are actually two more steps involved if you want your problem solving method to be truly effective. The first is to create an implementation plan. After all, if you don’t carry out your solution effectively, you’re not really solving the problem at all. </a:t>
            </a:r>
            <a:endParaRPr sz="1200">
              <a:solidFill>
                <a:srgbClr val="363635"/>
              </a:solidFill>
              <a:highlight>
                <a:schemeClr val="lt1"/>
              </a:highlight>
            </a:endParaRPr>
          </a:p>
          <a:p>
            <a:pPr indent="0" lvl="0" marL="0" rtl="0" algn="l">
              <a:lnSpc>
                <a:spcPct val="115000"/>
              </a:lnSpc>
              <a:spcBef>
                <a:spcPts val="1800"/>
              </a:spcBef>
              <a:spcAft>
                <a:spcPts val="0"/>
              </a:spcAft>
              <a:buClr>
                <a:schemeClr val="dk1"/>
              </a:buClr>
              <a:buSzPts val="1100"/>
              <a:buFont typeface="Arial"/>
              <a:buNone/>
            </a:pPr>
            <a:r>
              <a:rPr lang="en-IN" sz="1200">
                <a:solidFill>
                  <a:srgbClr val="363635"/>
                </a:solidFill>
                <a:highlight>
                  <a:schemeClr val="lt1"/>
                </a:highlight>
              </a:rPr>
              <a:t>Create an implementation plan on how you will put your solution into practice. One problem solving technique that many use here is to introduce a testing and feedback phase just to make sure the option you’ve selected really is the most viable. You’ll also want to include any changes to your solution that may occur in your implementation plan, as well as how you’ll monitor compliance and success.</a:t>
            </a:r>
            <a:endParaRPr sz="1200">
              <a:solidFill>
                <a:srgbClr val="363635"/>
              </a:solidFill>
              <a:highlight>
                <a:schemeClr val="lt1"/>
              </a:highlight>
            </a:endParaRPr>
          </a:p>
          <a:p>
            <a:pPr indent="0" lvl="0" marL="0" rtl="0" algn="l">
              <a:spcBef>
                <a:spcPts val="180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1d21bc4491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31d21bc4491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sz="1200">
                <a:solidFill>
                  <a:srgbClr val="363635"/>
                </a:solidFill>
                <a:highlight>
                  <a:schemeClr val="lt1"/>
                </a:highlight>
              </a:rPr>
              <a:t>There’s one last step to consider as part of the problem solving methodology, and that’s </a:t>
            </a:r>
            <a:r>
              <a:rPr lang="en-IN" sz="1200">
                <a:solidFill>
                  <a:srgbClr val="0D8572"/>
                </a:solidFill>
                <a:highlight>
                  <a:schemeClr val="lt1"/>
                </a:highlight>
                <a:uFill>
                  <a:noFill/>
                </a:uFill>
                <a:hlinkClick r:id="rId2">
                  <a:extLst>
                    <a:ext uri="{A12FA001-AC4F-418D-AE19-62706E023703}">
                      <ahyp:hlinkClr val="tx"/>
                    </a:ext>
                  </a:extLst>
                </a:hlinkClick>
              </a:rPr>
              <a:t>communicating your solution</a:t>
            </a:r>
            <a:r>
              <a:rPr lang="en-IN" sz="1200">
                <a:solidFill>
                  <a:srgbClr val="363635"/>
                </a:solidFill>
                <a:highlight>
                  <a:schemeClr val="lt1"/>
                </a:highlight>
              </a:rPr>
              <a:t>. Without this crucial part of the process, how is anyone going to know what you’ve decided? Make sure you communicate your decision to all the people who might be impacted by it. Not everyone is going to be 100 per cent happy with it, so when you communicate you must give them context. Explain exactly why you’ve made that decision and how the pros mean it’s better than any of the other options you came up with.</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1d21bc4491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31d21bc4491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1d21bc4491_0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31d21bc4491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sz="1300">
                <a:solidFill>
                  <a:srgbClr val="676767"/>
                </a:solidFill>
                <a:highlight>
                  <a:schemeClr val="lt1"/>
                </a:highlight>
              </a:rPr>
              <a:t>When you brainstorm creative ideas, have a separate time for writing it all down. Focus on generating lots of ideas. Don't prioritize or evaluate them until everything is captured.</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1d21bc4491_0_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31d21bc4491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sz="1300">
                <a:solidFill>
                  <a:srgbClr val="676767"/>
                </a:solidFill>
                <a:highlight>
                  <a:schemeClr val="lt1"/>
                </a:highlight>
              </a:rPr>
              <a:t>Nothing stops the flow of creative ideas faster than judging them on the spot. Wait until the brainstorming is over before you evaluate.</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1d21bc4491_0_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g31d21bc4491_0_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sz="1300">
                <a:solidFill>
                  <a:srgbClr val="676767"/>
                </a:solidFill>
                <a:highlight>
                  <a:schemeClr val="lt1"/>
                </a:highlight>
              </a:rPr>
              <a:t>It's easier to entice a group into thinking of creative ideas when challenges are stated as open-ended questions.</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1d21bc4491_0_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31d21bc4491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sz="1300">
                <a:solidFill>
                  <a:srgbClr val="676767"/>
                </a:solidFill>
                <a:highlight>
                  <a:schemeClr val="lt1"/>
                </a:highlight>
              </a:rPr>
              <a:t>Here's one of the basic tenets of improv comedy. It's way too easy to shut down and negate ideas by using the word "but" (i.e. "But I think this is better..."). Avoid this at all costs. Instead, expand on what was previously introduced by saying "Yes, and..." to keep ideas flowing and evolving.</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1d6afe11fc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31d6afe11fc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1d6afe11fc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g31d6afe11fc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44:notes"/>
          <p:cNvSpPr/>
          <p:nvPr>
            <p:ph idx="2" type="sldImg"/>
          </p:nvPr>
        </p:nvSpPr>
        <p:spPr>
          <a:xfrm>
            <a:off x="685800" y="1143000"/>
            <a:ext cx="5484813"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2" name="Google Shape;182;p44:notes"/>
          <p:cNvSpPr txBox="1"/>
          <p:nvPr>
            <p:ph idx="1" type="body"/>
          </p:nvPr>
        </p:nvSpPr>
        <p:spPr>
          <a:xfrm>
            <a:off x="685800" y="4400640"/>
            <a:ext cx="5486040" cy="360036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100"/>
              <a:buNone/>
            </a:pPr>
            <a:r>
              <a:t/>
            </a:r>
            <a:endParaRPr b="0" sz="1200" strike="noStrike">
              <a:latin typeface="Roboto"/>
              <a:ea typeface="Roboto"/>
              <a:cs typeface="Roboto"/>
              <a:sym typeface="Robo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latin typeface="Roboto"/>
              <a:ea typeface="Roboto"/>
              <a:cs typeface="Roboto"/>
              <a:sym typeface="Roboto"/>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2482a7f6e3_0_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 name="Google Shape;68;g32482a7f6e3_0_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2482a7f6e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g32482a7f6e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200"/>
              </a:spcBef>
              <a:spcAft>
                <a:spcPts val="0"/>
              </a:spcAft>
              <a:buClr>
                <a:schemeClr val="dk1"/>
              </a:buClr>
              <a:buSzPts val="1100"/>
              <a:buFont typeface="Arial"/>
              <a:buNone/>
            </a:pPr>
            <a:r>
              <a:rPr lang="en-IN">
                <a:solidFill>
                  <a:srgbClr val="2D2D2D"/>
                </a:solidFill>
              </a:rPr>
              <a:t>Problem-solving skills help you determine the source of a problem and find an effective solution. Although problem-solving is often identified as its own separate skill, there are other related skills that contribute to this ability.</a:t>
            </a:r>
            <a:endParaRPr>
              <a:solidFill>
                <a:srgbClr val="2D2D2D"/>
              </a:solidFill>
            </a:endParaRPr>
          </a:p>
          <a:p>
            <a:pPr indent="0" lvl="0" marL="0" rtl="0" algn="l">
              <a:lnSpc>
                <a:spcPct val="150000"/>
              </a:lnSpc>
              <a:spcBef>
                <a:spcPts val="3000"/>
              </a:spcBef>
              <a:spcAft>
                <a:spcPts val="0"/>
              </a:spcAft>
              <a:buClr>
                <a:schemeClr val="dk1"/>
              </a:buClr>
              <a:buSzPts val="1100"/>
              <a:buFont typeface="Arial"/>
              <a:buNone/>
            </a:pPr>
            <a:r>
              <a:rPr lang="en-IN">
                <a:solidFill>
                  <a:srgbClr val="2D2D2D"/>
                </a:solidFill>
              </a:rPr>
              <a:t>Some key problem-solving skills include:</a:t>
            </a:r>
            <a:endParaRPr>
              <a:solidFill>
                <a:srgbClr val="2D2D2D"/>
              </a:solidFill>
            </a:endParaRPr>
          </a:p>
          <a:p>
            <a:pPr indent="-298450" lvl="0" marL="457200" rtl="0" algn="l">
              <a:lnSpc>
                <a:spcPct val="115000"/>
              </a:lnSpc>
              <a:spcBef>
                <a:spcPts val="1200"/>
              </a:spcBef>
              <a:spcAft>
                <a:spcPts val="0"/>
              </a:spcAft>
              <a:buClr>
                <a:srgbClr val="2D2D2D"/>
              </a:buClr>
              <a:buSzPts val="1100"/>
              <a:buChar char="●"/>
            </a:pPr>
            <a:r>
              <a:rPr lang="en-IN">
                <a:solidFill>
                  <a:srgbClr val="2D2D2D"/>
                </a:solidFill>
              </a:rPr>
              <a:t>Active listening</a:t>
            </a:r>
            <a:endParaRPr>
              <a:solidFill>
                <a:srgbClr val="2D2D2D"/>
              </a:solidFill>
            </a:endParaRPr>
          </a:p>
          <a:p>
            <a:pPr indent="-298450" lvl="0" marL="457200" rtl="0" algn="l">
              <a:lnSpc>
                <a:spcPct val="115000"/>
              </a:lnSpc>
              <a:spcBef>
                <a:spcPts val="0"/>
              </a:spcBef>
              <a:spcAft>
                <a:spcPts val="0"/>
              </a:spcAft>
              <a:buClr>
                <a:srgbClr val="2D2D2D"/>
              </a:buClr>
              <a:buSzPts val="1100"/>
              <a:buChar char="●"/>
            </a:pPr>
            <a:r>
              <a:rPr lang="en-IN">
                <a:solidFill>
                  <a:srgbClr val="2D2D2D"/>
                </a:solidFill>
              </a:rPr>
              <a:t>Analysis</a:t>
            </a:r>
            <a:endParaRPr>
              <a:solidFill>
                <a:srgbClr val="2D2D2D"/>
              </a:solidFill>
            </a:endParaRPr>
          </a:p>
          <a:p>
            <a:pPr indent="-298450" lvl="0" marL="457200" rtl="0" algn="l">
              <a:lnSpc>
                <a:spcPct val="115000"/>
              </a:lnSpc>
              <a:spcBef>
                <a:spcPts val="0"/>
              </a:spcBef>
              <a:spcAft>
                <a:spcPts val="0"/>
              </a:spcAft>
              <a:buClr>
                <a:srgbClr val="2D2D2D"/>
              </a:buClr>
              <a:buSzPts val="1100"/>
              <a:buChar char="●"/>
            </a:pPr>
            <a:r>
              <a:rPr lang="en-IN">
                <a:solidFill>
                  <a:srgbClr val="2D2D2D"/>
                </a:solidFill>
              </a:rPr>
              <a:t>Research</a:t>
            </a:r>
            <a:endParaRPr>
              <a:solidFill>
                <a:srgbClr val="2D2D2D"/>
              </a:solidFill>
            </a:endParaRPr>
          </a:p>
          <a:p>
            <a:pPr indent="-298450" lvl="0" marL="457200" rtl="0" algn="l">
              <a:lnSpc>
                <a:spcPct val="115000"/>
              </a:lnSpc>
              <a:spcBef>
                <a:spcPts val="0"/>
              </a:spcBef>
              <a:spcAft>
                <a:spcPts val="0"/>
              </a:spcAft>
              <a:buClr>
                <a:srgbClr val="2D2D2D"/>
              </a:buClr>
              <a:buSzPts val="1100"/>
              <a:buChar char="●"/>
            </a:pPr>
            <a:r>
              <a:rPr lang="en-IN">
                <a:solidFill>
                  <a:srgbClr val="2D2D2D"/>
                </a:solidFill>
              </a:rPr>
              <a:t>Creativity</a:t>
            </a:r>
            <a:endParaRPr>
              <a:solidFill>
                <a:srgbClr val="2D2D2D"/>
              </a:solidFill>
            </a:endParaRPr>
          </a:p>
          <a:p>
            <a:pPr indent="-298450" lvl="0" marL="457200" rtl="0" algn="l">
              <a:lnSpc>
                <a:spcPct val="115000"/>
              </a:lnSpc>
              <a:spcBef>
                <a:spcPts val="0"/>
              </a:spcBef>
              <a:spcAft>
                <a:spcPts val="0"/>
              </a:spcAft>
              <a:buClr>
                <a:srgbClr val="2D2D2D"/>
              </a:buClr>
              <a:buSzPts val="1100"/>
              <a:buChar char="●"/>
            </a:pPr>
            <a:r>
              <a:rPr lang="en-IN">
                <a:solidFill>
                  <a:srgbClr val="2D2D2D"/>
                </a:solidFill>
              </a:rPr>
              <a:t>Communication</a:t>
            </a:r>
            <a:endParaRPr>
              <a:solidFill>
                <a:srgbClr val="2D2D2D"/>
              </a:solidFill>
            </a:endParaRPr>
          </a:p>
          <a:p>
            <a:pPr indent="-298450" lvl="0" marL="457200" rtl="0" algn="l">
              <a:lnSpc>
                <a:spcPct val="115000"/>
              </a:lnSpc>
              <a:spcBef>
                <a:spcPts val="0"/>
              </a:spcBef>
              <a:spcAft>
                <a:spcPts val="0"/>
              </a:spcAft>
              <a:buClr>
                <a:srgbClr val="2D2D2D"/>
              </a:buClr>
              <a:buSzPts val="1100"/>
              <a:buChar char="●"/>
            </a:pPr>
            <a:r>
              <a:rPr lang="en-IN">
                <a:solidFill>
                  <a:srgbClr val="2D2D2D"/>
                </a:solidFill>
              </a:rPr>
              <a:t>Dependability</a:t>
            </a:r>
            <a:endParaRPr>
              <a:solidFill>
                <a:srgbClr val="2D2D2D"/>
              </a:solidFill>
            </a:endParaRPr>
          </a:p>
          <a:p>
            <a:pPr indent="-298450" lvl="0" marL="457200" rtl="0" algn="l">
              <a:lnSpc>
                <a:spcPct val="115000"/>
              </a:lnSpc>
              <a:spcBef>
                <a:spcPts val="0"/>
              </a:spcBef>
              <a:spcAft>
                <a:spcPts val="0"/>
              </a:spcAft>
              <a:buClr>
                <a:srgbClr val="2D2D2D"/>
              </a:buClr>
              <a:buSzPts val="1100"/>
              <a:buChar char="●"/>
            </a:pPr>
            <a:r>
              <a:rPr lang="en-IN">
                <a:solidFill>
                  <a:srgbClr val="2D2D2D"/>
                </a:solidFill>
              </a:rPr>
              <a:t>Decision making</a:t>
            </a:r>
            <a:endParaRPr>
              <a:solidFill>
                <a:srgbClr val="2D2D2D"/>
              </a:solidFill>
            </a:endParaRPr>
          </a:p>
          <a:p>
            <a:pPr indent="-298450" lvl="0" marL="457200" rtl="0" algn="l">
              <a:lnSpc>
                <a:spcPct val="115000"/>
              </a:lnSpc>
              <a:spcBef>
                <a:spcPts val="0"/>
              </a:spcBef>
              <a:spcAft>
                <a:spcPts val="0"/>
              </a:spcAft>
              <a:buClr>
                <a:srgbClr val="2D2D2D"/>
              </a:buClr>
              <a:buSzPts val="1100"/>
              <a:buChar char="●"/>
            </a:pPr>
            <a:r>
              <a:rPr lang="en-IN">
                <a:solidFill>
                  <a:srgbClr val="2D2D2D"/>
                </a:solidFill>
              </a:rPr>
              <a:t>Team-building</a:t>
            </a:r>
            <a:endParaRPr>
              <a:solidFill>
                <a:srgbClr val="2D2D2D"/>
              </a:solidFill>
            </a:endParaRPr>
          </a:p>
          <a:p>
            <a:pPr indent="0" lvl="0" marL="0" rtl="0" algn="l">
              <a:lnSpc>
                <a:spcPct val="150000"/>
              </a:lnSpc>
              <a:spcBef>
                <a:spcPts val="3000"/>
              </a:spcBef>
              <a:spcAft>
                <a:spcPts val="0"/>
              </a:spcAft>
              <a:buClr>
                <a:schemeClr val="dk1"/>
              </a:buClr>
              <a:buSzPts val="1100"/>
              <a:buFont typeface="Arial"/>
              <a:buNone/>
            </a:pPr>
            <a:r>
              <a:rPr lang="en-IN">
                <a:solidFill>
                  <a:srgbClr val="2D2D2D"/>
                </a:solidFill>
              </a:rPr>
              <a:t>Problem-solving skills are important in every career at every level. As a result, effective problem solving may also require industry or job-specific technical skills. For example, a registered nurse will need active listening and communication skills when interacting with patients but will also need effective technical knowledge related to diseases and medications. In many cases, a nurse will need to know when to consult a doctor regarding a patient’s medical needs as part of the solution.</a:t>
            </a:r>
            <a:endParaRPr>
              <a:solidFill>
                <a:srgbClr val="2D2D2D"/>
              </a:solidFill>
            </a:endParaRPr>
          </a:p>
          <a:p>
            <a:pPr indent="0" lvl="0" marL="0" rtl="0" algn="l">
              <a:spcBef>
                <a:spcPts val="0"/>
              </a:spcBef>
              <a:spcAft>
                <a:spcPts val="0"/>
              </a:spcAft>
              <a:buClr>
                <a:schemeClr val="dk1"/>
              </a:buClr>
              <a:buSzPts val="1100"/>
              <a:buFont typeface="Arial"/>
              <a:buNone/>
            </a:pPr>
            <a:r>
              <a:t/>
            </a:r>
            <a:endParaRPr sz="1200">
              <a:solidFill>
                <a:srgbClr val="363635"/>
              </a:solidFill>
              <a:highlight>
                <a:schemeClr val="lt1"/>
              </a:highlight>
            </a:endParaRPr>
          </a:p>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1b3f087a09_1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g31b3f087a09_1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1d21bc4491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g31d21bc4491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sz="1200">
                <a:solidFill>
                  <a:srgbClr val="363635"/>
                </a:solidFill>
                <a:highlight>
                  <a:schemeClr val="lt1"/>
                </a:highlight>
              </a:rPr>
              <a:t>The first step to solving a problem is defining what the problem actually is – sounds simple, right? Well no. An effective problem solver will take the thoughts of everyone involved into account, but different people might have different ideas on what the root cause of the issue really is. It’s up to you to actively listen to everyone without bringing any of your own preconceived notions to the conversation. Learning to differentiate facts from opinion is an essential part of this process.</a:t>
            </a:r>
            <a:endParaRPr sz="1200">
              <a:solidFill>
                <a:srgbClr val="363635"/>
              </a:solidFill>
              <a:highlight>
                <a:schemeClr val="lt1"/>
              </a:highlight>
            </a:endParaRPr>
          </a:p>
          <a:p>
            <a:pPr indent="0" lvl="0" marL="0" rtl="0" algn="l">
              <a:spcBef>
                <a:spcPts val="0"/>
              </a:spcBef>
              <a:spcAft>
                <a:spcPts val="0"/>
              </a:spcAft>
              <a:buClr>
                <a:schemeClr val="dk1"/>
              </a:buClr>
              <a:buSzPts val="1100"/>
              <a:buFont typeface="Arial"/>
              <a:buNone/>
            </a:pPr>
            <a:r>
              <a:rPr lang="en-IN" sz="1200">
                <a:solidFill>
                  <a:srgbClr val="363635"/>
                </a:solidFill>
                <a:highlight>
                  <a:schemeClr val="lt1"/>
                </a:highlight>
              </a:rPr>
              <a:t>The same can be said of data. Depending on what the problem is, there will be varying amounts of information available that will help you work out what’s gone wrong. There should be at least some data involved in any problem, and it’s up to you to gather as much as possible and analyse it objectively.</a:t>
            </a:r>
            <a:endParaRPr sz="1200">
              <a:solidFill>
                <a:srgbClr val="363635"/>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t/>
            </a:r>
            <a:endParaRPr sz="1200">
              <a:solidFill>
                <a:srgbClr val="363635"/>
              </a:solidFill>
              <a:highlight>
                <a:schemeClr val="lt1"/>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1b3f087a09_1_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g31b3f087a09_1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IN" sz="1200">
                <a:solidFill>
                  <a:srgbClr val="363635"/>
                </a:solidFill>
                <a:highlight>
                  <a:schemeClr val="lt1"/>
                </a:highlight>
              </a:rPr>
              <a:t>Once you’ve identified what the real issue is, it’s time to think of solutions. Brainstorming as many solutions as possible will help you arrive at the best answer because you’ll be considering all potential options and scenarios. You should take everyone’s thoughts into account when you’re brainstorming these ideas, as well as all the insights you’ve gleaned from your data analysis. It also helps to seek input from others at this stage, as they may come up with solutions you haven’t thought of.</a:t>
            </a:r>
            <a:endParaRPr sz="1200">
              <a:solidFill>
                <a:srgbClr val="363635"/>
              </a:solidFill>
              <a:highlight>
                <a:schemeClr val="lt1"/>
              </a:highlight>
            </a:endParaRPr>
          </a:p>
          <a:p>
            <a:pPr indent="0" lvl="0" marL="0" rtl="0" algn="l">
              <a:lnSpc>
                <a:spcPct val="115000"/>
              </a:lnSpc>
              <a:spcBef>
                <a:spcPts val="1800"/>
              </a:spcBef>
              <a:spcAft>
                <a:spcPts val="0"/>
              </a:spcAft>
              <a:buClr>
                <a:schemeClr val="dk1"/>
              </a:buClr>
              <a:buSzPts val="1100"/>
              <a:buFont typeface="Arial"/>
              <a:buNone/>
            </a:pPr>
            <a:r>
              <a:rPr lang="en-IN" sz="1200">
                <a:solidFill>
                  <a:srgbClr val="363635"/>
                </a:solidFill>
                <a:highlight>
                  <a:schemeClr val="lt1"/>
                </a:highlight>
              </a:rPr>
              <a:t>Depending on the type of problem, it can be useful to think of both short-term and long-term solutions, as some of your options may take a while to implement.</a:t>
            </a:r>
            <a:endParaRPr sz="1200">
              <a:solidFill>
                <a:srgbClr val="363635"/>
              </a:solidFill>
              <a:highlight>
                <a:schemeClr val="lt1"/>
              </a:highlight>
            </a:endParaRPr>
          </a:p>
          <a:p>
            <a:pPr indent="0" lvl="0" marL="0" rtl="0" algn="l">
              <a:spcBef>
                <a:spcPts val="180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1d20364fe9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31d20364fe9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sz="1200">
                <a:solidFill>
                  <a:srgbClr val="363635"/>
                </a:solidFill>
                <a:highlight>
                  <a:schemeClr val="lt1"/>
                </a:highlight>
              </a:rPr>
              <a:t>Each option will have pros and cons, and it’s important you list all of these, as well as how each solution could impact key stakeholders. Once you’ve narrowed down your options to three or four, it’s often a good idea to go to other employees for feedback just in case you’ve missed something. You should also work out how each option ties in with the broader goals of the business.</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1d20364fe9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g31d20364fe9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sz="1200">
                <a:solidFill>
                  <a:srgbClr val="363635"/>
                </a:solidFill>
                <a:highlight>
                  <a:schemeClr val="lt1"/>
                </a:highlight>
              </a:rPr>
              <a:t>Only now should you choose which solution you’re going to go with. What you decide should be whatever solves the problem most effectively while also taking the interests of everyone involved into account. There may be a way to merge two options together in order to satisfy more people.</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47"/>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atin typeface="Roboto"/>
                <a:ea typeface="Roboto"/>
                <a:cs typeface="Roboto"/>
                <a:sym typeface="Roboto"/>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 name="Google Shape;12;p47"/>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p:cSld name="4">
    <p:spTree>
      <p:nvGrpSpPr>
        <p:cNvPr id="43" name="Shape 43"/>
        <p:cNvGrpSpPr/>
        <p:nvPr/>
      </p:nvGrpSpPr>
      <p:grpSpPr>
        <a:xfrm>
          <a:off x="0" y="0"/>
          <a:ext cx="0" cy="0"/>
          <a:chOff x="0" y="0"/>
          <a:chExt cx="0" cy="0"/>
        </a:xfrm>
      </p:grpSpPr>
      <p:pic>
        <p:nvPicPr>
          <p:cNvPr descr="A close up of a logo&#10;&#10;Description generated with high confidence" id="44" name="Google Shape;44;p56"/>
          <p:cNvPicPr preferRelativeResize="0"/>
          <p:nvPr/>
        </p:nvPicPr>
        <p:blipFill rotWithShape="1">
          <a:blip r:embed="rId2">
            <a:alphaModFix/>
          </a:blip>
          <a:srcRect b="0" l="0" r="0" t="0"/>
          <a:stretch/>
        </p:blipFill>
        <p:spPr>
          <a:xfrm>
            <a:off x="7876800" y="183600"/>
            <a:ext cx="1022401" cy="766801"/>
          </a:xfrm>
          <a:prstGeom prst="rect">
            <a:avLst/>
          </a:prstGeom>
          <a:noFill/>
          <a:ln>
            <a:noFill/>
          </a:ln>
        </p:spPr>
      </p:pic>
      <p:sp>
        <p:nvSpPr>
          <p:cNvPr id="45" name="Google Shape;45;p56"/>
          <p:cNvSpPr/>
          <p:nvPr/>
        </p:nvSpPr>
        <p:spPr>
          <a:xfrm>
            <a:off x="8946830" y="4943496"/>
            <a:ext cx="57600" cy="432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50"/>
              <a:buFont typeface="Arial"/>
              <a:buNone/>
            </a:pPr>
            <a:r>
              <a:t/>
            </a:r>
            <a:endParaRPr b="0" i="0" sz="1050" u="none" cap="none" strike="noStrike">
              <a:solidFill>
                <a:schemeClr val="lt1"/>
              </a:solidFill>
              <a:latin typeface="Roboto"/>
              <a:ea typeface="Roboto"/>
              <a:cs typeface="Roboto"/>
              <a:sym typeface="Roboto"/>
            </a:endParaRPr>
          </a:p>
        </p:txBody>
      </p:sp>
      <p:sp>
        <p:nvSpPr>
          <p:cNvPr id="46" name="Google Shape;46;p56"/>
          <p:cNvSpPr/>
          <p:nvPr/>
        </p:nvSpPr>
        <p:spPr>
          <a:xfrm>
            <a:off x="8870400" y="4943496"/>
            <a:ext cx="57600" cy="432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50"/>
              <a:buFont typeface="Arial"/>
              <a:buNone/>
            </a:pPr>
            <a:r>
              <a:t/>
            </a:r>
            <a:endParaRPr b="0" i="0" sz="1050" u="none" cap="none" strike="noStrike">
              <a:solidFill>
                <a:schemeClr val="lt1"/>
              </a:solidFill>
              <a:latin typeface="Roboto"/>
              <a:ea typeface="Roboto"/>
              <a:cs typeface="Roboto"/>
              <a:sym typeface="Roboto"/>
            </a:endParaRPr>
          </a:p>
        </p:txBody>
      </p:sp>
      <p:sp>
        <p:nvSpPr>
          <p:cNvPr id="47" name="Google Shape;47;p56"/>
          <p:cNvSpPr/>
          <p:nvPr/>
        </p:nvSpPr>
        <p:spPr>
          <a:xfrm>
            <a:off x="8793970" y="4943496"/>
            <a:ext cx="57600" cy="432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50"/>
              <a:buFont typeface="Arial"/>
              <a:buNone/>
            </a:pPr>
            <a:r>
              <a:t/>
            </a:r>
            <a:endParaRPr b="0" i="0" sz="1050" u="none" cap="none" strike="noStrike">
              <a:solidFill>
                <a:schemeClr val="lt1"/>
              </a:solidFill>
              <a:latin typeface="Roboto"/>
              <a:ea typeface="Roboto"/>
              <a:cs typeface="Roboto"/>
              <a:sym typeface="Roboto"/>
            </a:endParaRPr>
          </a:p>
        </p:txBody>
      </p:sp>
      <p:sp>
        <p:nvSpPr>
          <p:cNvPr id="48" name="Google Shape;48;p56"/>
          <p:cNvSpPr/>
          <p:nvPr/>
        </p:nvSpPr>
        <p:spPr>
          <a:xfrm>
            <a:off x="8717540" y="4943496"/>
            <a:ext cx="57600" cy="432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50"/>
              <a:buFont typeface="Arial"/>
              <a:buNone/>
            </a:pPr>
            <a:r>
              <a:t/>
            </a:r>
            <a:endParaRPr b="0" i="0" sz="1050" u="none" cap="none" strike="noStrike">
              <a:solidFill>
                <a:schemeClr val="lt1"/>
              </a:solidFill>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atin typeface="Roboto"/>
                <a:ea typeface="Roboto"/>
                <a:cs typeface="Roboto"/>
                <a:sym typeface="Robo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 name="Google Shape;16;p4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atin typeface="Roboto"/>
                <a:ea typeface="Roboto"/>
                <a:cs typeface="Roboto"/>
                <a:sym typeface="Roboto"/>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7" name="Google Shape;17;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atin typeface="Roboto"/>
                <a:ea typeface="Roboto"/>
                <a:cs typeface="Roboto"/>
                <a:sym typeface="Robo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 name="Google Shape;20;p5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atin typeface="Roboto"/>
                <a:ea typeface="Roboto"/>
                <a:cs typeface="Roboto"/>
                <a:sym typeface="Roboto"/>
              </a:defRPr>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1" name="Google Shape;21;p5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atin typeface="Roboto"/>
                <a:ea typeface="Roboto"/>
                <a:cs typeface="Roboto"/>
                <a:sym typeface="Roboto"/>
              </a:defRPr>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2" name="Google Shape;22;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1_Title slide">
    <p:spTree>
      <p:nvGrpSpPr>
        <p:cNvPr id="23" name="Shape 2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atin typeface="Roboto"/>
                <a:ea typeface="Roboto"/>
                <a:cs typeface="Roboto"/>
                <a:sym typeface="Robo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 name="Google Shape;26;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 name="Shape 27"/>
        <p:cNvGrpSpPr/>
        <p:nvPr/>
      </p:nvGrpSpPr>
      <p:grpSpPr>
        <a:xfrm>
          <a:off x="0" y="0"/>
          <a:ext cx="0" cy="0"/>
          <a:chOff x="0" y="0"/>
          <a:chExt cx="0" cy="0"/>
        </a:xfrm>
      </p:grpSpPr>
      <p:sp>
        <p:nvSpPr>
          <p:cNvPr id="28" name="Google Shape;28;p52"/>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atin typeface="Roboto"/>
                <a:ea typeface="Roboto"/>
                <a:cs typeface="Roboto"/>
                <a:sym typeface="Roboto"/>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9" name="Google Shape;29;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 name="Shape 30"/>
        <p:cNvGrpSpPr/>
        <p:nvPr/>
      </p:nvGrpSpPr>
      <p:grpSpPr>
        <a:xfrm>
          <a:off x="0" y="0"/>
          <a:ext cx="0" cy="0"/>
          <a:chOff x="0" y="0"/>
          <a:chExt cx="0" cy="0"/>
        </a:xfrm>
      </p:grpSpPr>
      <p:sp>
        <p:nvSpPr>
          <p:cNvPr id="31" name="Google Shape;31;p5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
        <p:nvSpPr>
          <p:cNvPr id="32" name="Google Shape;32;p5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atin typeface="Roboto"/>
                <a:ea typeface="Roboto"/>
                <a:cs typeface="Roboto"/>
                <a:sym typeface="Roboto"/>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3" name="Google Shape;33;p5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atin typeface="Roboto"/>
                <a:ea typeface="Roboto"/>
                <a:cs typeface="Roboto"/>
                <a:sym typeface="Roboto"/>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 name="Google Shape;34;p5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atin typeface="Roboto"/>
                <a:ea typeface="Roboto"/>
                <a:cs typeface="Roboto"/>
                <a:sym typeface="Roboto"/>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5" name="Google Shape;35;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6" name="Shape 36"/>
        <p:cNvGrpSpPr/>
        <p:nvPr/>
      </p:nvGrpSpPr>
      <p:grpSpPr>
        <a:xfrm>
          <a:off x="0" y="0"/>
          <a:ext cx="0" cy="0"/>
          <a:chOff x="0" y="0"/>
          <a:chExt cx="0" cy="0"/>
        </a:xfrm>
      </p:grpSpPr>
      <p:sp>
        <p:nvSpPr>
          <p:cNvPr id="37" name="Google Shape;37;p5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atin typeface="Roboto"/>
                <a:ea typeface="Roboto"/>
                <a:cs typeface="Roboto"/>
                <a:sym typeface="Roboto"/>
              </a:defRPr>
            </a:lvl1pPr>
          </a:lstStyle>
          <a:p/>
        </p:txBody>
      </p:sp>
      <p:sp>
        <p:nvSpPr>
          <p:cNvPr id="38" name="Google Shape;38;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9" name="Shape 39"/>
        <p:cNvGrpSpPr/>
        <p:nvPr/>
      </p:nvGrpSpPr>
      <p:grpSpPr>
        <a:xfrm>
          <a:off x="0" y="0"/>
          <a:ext cx="0" cy="0"/>
          <a:chOff x="0" y="0"/>
          <a:chExt cx="0" cy="0"/>
        </a:xfrm>
      </p:grpSpPr>
      <p:sp>
        <p:nvSpPr>
          <p:cNvPr id="40" name="Google Shape;40;p5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atin typeface="Roboto"/>
                <a:ea typeface="Roboto"/>
                <a:cs typeface="Roboto"/>
                <a:sym typeface="Roboto"/>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1" name="Google Shape;41;p5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atin typeface="Roboto"/>
                <a:ea typeface="Roboto"/>
                <a:cs typeface="Roboto"/>
                <a:sym typeface="Roboto"/>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2" name="Google Shape;42;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5.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1.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4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IN"/>
              <a:t>‹#›</a:t>
            </a:fld>
            <a:endParaRPr/>
          </a:p>
        </p:txBody>
      </p:sp>
      <p:pic>
        <p:nvPicPr>
          <p:cNvPr id="9" name="Google Shape;9;p46"/>
          <p:cNvPicPr preferRelativeResize="0"/>
          <p:nvPr/>
        </p:nvPicPr>
        <p:blipFill rotWithShape="1">
          <a:blip r:embed="rId1">
            <a:alphaModFix/>
          </a:blip>
          <a:srcRect b="0" l="0" r="0" t="0"/>
          <a:stretch/>
        </p:blipFill>
        <p:spPr>
          <a:xfrm>
            <a:off x="-1" y="7219"/>
            <a:ext cx="9144001" cy="513628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16.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hyperlink" Target="https://learn.codemithra.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0.jpg"/><Relationship Id="rId4" Type="http://schemas.openxmlformats.org/officeDocument/2006/relationships/image" Target="../media/image21.png"/><Relationship Id="rId5" Type="http://schemas.openxmlformats.org/officeDocument/2006/relationships/image" Target="../media/image23.png"/><Relationship Id="rId6"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54" name="Google Shape;54;p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342900" lvl="0" marL="457200" rtl="0" algn="ctr">
              <a:lnSpc>
                <a:spcPct val="100000"/>
              </a:lnSpc>
              <a:spcBef>
                <a:spcPts val="0"/>
              </a:spcBef>
              <a:spcAft>
                <a:spcPts val="0"/>
              </a:spcAft>
              <a:buSzPts val="2800"/>
              <a:buNone/>
            </a:pPr>
            <a:r>
              <a:t/>
            </a:r>
            <a:endParaRPr/>
          </a:p>
        </p:txBody>
      </p:sp>
      <p:pic>
        <p:nvPicPr>
          <p:cNvPr id="55" name="Google Shape;55;p1"/>
          <p:cNvPicPr preferRelativeResize="0"/>
          <p:nvPr/>
        </p:nvPicPr>
        <p:blipFill rotWithShape="1">
          <a:blip r:embed="rId3">
            <a:alphaModFix/>
          </a:blip>
          <a:srcRect b="0" l="0" r="0" t="0"/>
          <a:stretch/>
        </p:blipFill>
        <p:spPr>
          <a:xfrm>
            <a:off x="2" y="4"/>
            <a:ext cx="9144003" cy="5143501"/>
          </a:xfrm>
          <a:prstGeom prst="rect">
            <a:avLst/>
          </a:prstGeom>
          <a:noFill/>
          <a:ln>
            <a:noFill/>
          </a:ln>
        </p:spPr>
      </p:pic>
      <p:pic>
        <p:nvPicPr>
          <p:cNvPr id="56" name="Google Shape;56;p1"/>
          <p:cNvPicPr preferRelativeResize="0"/>
          <p:nvPr/>
        </p:nvPicPr>
        <p:blipFill rotWithShape="1">
          <a:blip r:embed="rId4">
            <a:alphaModFix/>
          </a:blip>
          <a:srcRect b="0" l="0" r="0" t="0"/>
          <a:stretch/>
        </p:blipFill>
        <p:spPr>
          <a:xfrm>
            <a:off x="2504604" y="600291"/>
            <a:ext cx="4134799" cy="2923400"/>
          </a:xfrm>
          <a:prstGeom prst="rect">
            <a:avLst/>
          </a:prstGeom>
          <a:noFill/>
          <a:ln>
            <a:noFill/>
          </a:ln>
        </p:spPr>
      </p:pic>
      <p:pic>
        <p:nvPicPr>
          <p:cNvPr id="57" name="Google Shape;57;p1"/>
          <p:cNvPicPr preferRelativeResize="0"/>
          <p:nvPr/>
        </p:nvPicPr>
        <p:blipFill rotWithShape="1">
          <a:blip r:embed="rId5">
            <a:alphaModFix/>
          </a:blip>
          <a:srcRect b="0" l="0" r="0" t="0"/>
          <a:stretch/>
        </p:blipFill>
        <p:spPr>
          <a:xfrm>
            <a:off x="2200054" y="3386141"/>
            <a:ext cx="4743901" cy="1157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31d20364fe9_0_26"/>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22" name="Google Shape;122;g31d20364fe9_0_26"/>
          <p:cNvSpPr txBox="1"/>
          <p:nvPr/>
        </p:nvSpPr>
        <p:spPr>
          <a:xfrm>
            <a:off x="5532025" y="2567175"/>
            <a:ext cx="3000000" cy="11781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0"/>
              </a:spcAft>
              <a:buClr>
                <a:schemeClr val="dk1"/>
              </a:buClr>
              <a:buSzPts val="2000"/>
              <a:buFont typeface="Arial"/>
              <a:buNone/>
            </a:pPr>
            <a:r>
              <a:rPr lang="en-IN" sz="1800">
                <a:solidFill>
                  <a:srgbClr val="363635"/>
                </a:solidFill>
                <a:highlight>
                  <a:schemeClr val="lt1"/>
                </a:highlight>
                <a:latin typeface="Roboto"/>
                <a:ea typeface="Roboto"/>
                <a:cs typeface="Roboto"/>
                <a:sym typeface="Roboto"/>
              </a:rPr>
              <a:t>Create an implementation plan</a:t>
            </a:r>
            <a:endParaRPr sz="1800">
              <a:solidFill>
                <a:srgbClr val="363635"/>
              </a:solidFill>
              <a:highlight>
                <a:schemeClr val="lt1"/>
              </a:highlight>
              <a:latin typeface="Roboto"/>
              <a:ea typeface="Roboto"/>
              <a:cs typeface="Roboto"/>
              <a:sym typeface="Roboto"/>
            </a:endParaRPr>
          </a:p>
          <a:p>
            <a:pPr indent="0" lvl="0" marL="0" marR="0" rtl="0" algn="l">
              <a:lnSpc>
                <a:spcPct val="100000"/>
              </a:lnSpc>
              <a:spcBef>
                <a:spcPts val="400"/>
              </a:spcBef>
              <a:spcAft>
                <a:spcPts val="0"/>
              </a:spcAft>
              <a:buClr>
                <a:schemeClr val="dk1"/>
              </a:buClr>
              <a:buSzPts val="2000"/>
              <a:buFont typeface="Arial"/>
              <a:buNone/>
            </a:pPr>
            <a:r>
              <a:t/>
            </a:r>
            <a:endParaRPr b="1" sz="1800">
              <a:solidFill>
                <a:schemeClr val="dk1"/>
              </a:solidFill>
              <a:latin typeface="Roboto"/>
              <a:ea typeface="Roboto"/>
              <a:cs typeface="Roboto"/>
              <a:sym typeface="Roboto"/>
            </a:endParaRPr>
          </a:p>
        </p:txBody>
      </p:sp>
      <p:pic>
        <p:nvPicPr>
          <p:cNvPr id="123" name="Google Shape;123;g31d20364fe9_0_26"/>
          <p:cNvPicPr preferRelativeResize="0"/>
          <p:nvPr/>
        </p:nvPicPr>
        <p:blipFill rotWithShape="1">
          <a:blip r:embed="rId3">
            <a:alphaModFix/>
          </a:blip>
          <a:srcRect b="0" l="0" r="0" t="0"/>
          <a:stretch/>
        </p:blipFill>
        <p:spPr>
          <a:xfrm>
            <a:off x="499425" y="1623625"/>
            <a:ext cx="3724550" cy="2729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g31d21bc4491_0_17"/>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29" name="Google Shape;129;g31d21bc4491_0_17"/>
          <p:cNvSpPr txBox="1"/>
          <p:nvPr/>
        </p:nvSpPr>
        <p:spPr>
          <a:xfrm>
            <a:off x="5532025" y="2567175"/>
            <a:ext cx="3000000" cy="8454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Clr>
                <a:schemeClr val="dk1"/>
              </a:buClr>
              <a:buSzPts val="2000"/>
              <a:buFont typeface="Arial"/>
              <a:buNone/>
            </a:pPr>
            <a:r>
              <a:rPr lang="en-IN" sz="1800">
                <a:solidFill>
                  <a:srgbClr val="363635"/>
                </a:solidFill>
                <a:highlight>
                  <a:schemeClr val="lt1"/>
                </a:highlight>
                <a:latin typeface="Roboto"/>
                <a:ea typeface="Roboto"/>
                <a:cs typeface="Roboto"/>
                <a:sym typeface="Roboto"/>
              </a:rPr>
              <a:t>Communicate your solution</a:t>
            </a:r>
            <a:endParaRPr sz="1800">
              <a:solidFill>
                <a:srgbClr val="363635"/>
              </a:solidFill>
              <a:highlight>
                <a:schemeClr val="lt1"/>
              </a:highlight>
              <a:latin typeface="Roboto"/>
              <a:ea typeface="Roboto"/>
              <a:cs typeface="Roboto"/>
              <a:sym typeface="Roboto"/>
            </a:endParaRPr>
          </a:p>
          <a:p>
            <a:pPr indent="0" lvl="0" marL="0" marR="0" rtl="0" algn="l">
              <a:lnSpc>
                <a:spcPct val="100000"/>
              </a:lnSpc>
              <a:spcBef>
                <a:spcPts val="400"/>
              </a:spcBef>
              <a:spcAft>
                <a:spcPts val="0"/>
              </a:spcAft>
              <a:buClr>
                <a:schemeClr val="dk1"/>
              </a:buClr>
              <a:buSzPts val="2000"/>
              <a:buFont typeface="Arial"/>
              <a:buNone/>
            </a:pPr>
            <a:r>
              <a:t/>
            </a:r>
            <a:endParaRPr b="1" sz="1800">
              <a:solidFill>
                <a:schemeClr val="dk1"/>
              </a:solidFill>
              <a:latin typeface="Roboto"/>
              <a:ea typeface="Roboto"/>
              <a:cs typeface="Roboto"/>
              <a:sym typeface="Roboto"/>
            </a:endParaRPr>
          </a:p>
        </p:txBody>
      </p:sp>
      <p:pic>
        <p:nvPicPr>
          <p:cNvPr id="130" name="Google Shape;130;g31d21bc4491_0_17"/>
          <p:cNvPicPr preferRelativeResize="0"/>
          <p:nvPr/>
        </p:nvPicPr>
        <p:blipFill rotWithShape="1">
          <a:blip r:embed="rId3">
            <a:alphaModFix/>
          </a:blip>
          <a:srcRect b="0" l="0" r="0" t="0"/>
          <a:stretch/>
        </p:blipFill>
        <p:spPr>
          <a:xfrm>
            <a:off x="437425" y="1591975"/>
            <a:ext cx="3838349" cy="30991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31d21bc4491_0_23"/>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36" name="Google Shape;136;g31d21bc4491_0_23"/>
          <p:cNvSpPr txBox="1"/>
          <p:nvPr/>
        </p:nvSpPr>
        <p:spPr>
          <a:xfrm>
            <a:off x="5532025" y="2567175"/>
            <a:ext cx="3000000" cy="161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2050"/>
              <a:buFont typeface="Arial"/>
              <a:buNone/>
            </a:pPr>
            <a:r>
              <a:rPr lang="en-IN" sz="2050">
                <a:solidFill>
                  <a:srgbClr val="1C1F24"/>
                </a:solidFill>
                <a:highlight>
                  <a:schemeClr val="lt1"/>
                </a:highlight>
                <a:latin typeface="Roboto"/>
                <a:ea typeface="Roboto"/>
                <a:cs typeface="Roboto"/>
                <a:sym typeface="Roboto"/>
              </a:rPr>
              <a:t>Creative problem-solving techniques</a:t>
            </a:r>
            <a:endParaRPr sz="2050">
              <a:solidFill>
                <a:srgbClr val="1C1F24"/>
              </a:solidFill>
              <a:highlight>
                <a:schemeClr val="lt1"/>
              </a:highlight>
              <a:latin typeface="Roboto"/>
              <a:ea typeface="Roboto"/>
              <a:cs typeface="Roboto"/>
              <a:sym typeface="Roboto"/>
            </a:endParaRPr>
          </a:p>
          <a:p>
            <a:pPr indent="0" lvl="0" marL="0" marR="0" rtl="0" algn="l">
              <a:lnSpc>
                <a:spcPct val="100000"/>
              </a:lnSpc>
              <a:spcBef>
                <a:spcPts val="1400"/>
              </a:spcBef>
              <a:spcAft>
                <a:spcPts val="0"/>
              </a:spcAft>
              <a:buClr>
                <a:schemeClr val="dk1"/>
              </a:buClr>
              <a:buSzPts val="2000"/>
              <a:buFont typeface="Arial"/>
              <a:buNone/>
            </a:pPr>
            <a:r>
              <a:t/>
            </a:r>
            <a:endParaRPr b="1" sz="2000">
              <a:solidFill>
                <a:schemeClr val="dk1"/>
              </a:solidFill>
              <a:latin typeface="Roboto"/>
              <a:ea typeface="Roboto"/>
              <a:cs typeface="Roboto"/>
              <a:sym typeface="Roboto"/>
            </a:endParaRPr>
          </a:p>
        </p:txBody>
      </p:sp>
      <p:pic>
        <p:nvPicPr>
          <p:cNvPr id="137" name="Google Shape;137;g31d21bc4491_0_23"/>
          <p:cNvPicPr preferRelativeResize="0"/>
          <p:nvPr/>
        </p:nvPicPr>
        <p:blipFill rotWithShape="1">
          <a:blip r:embed="rId3">
            <a:alphaModFix/>
          </a:blip>
          <a:srcRect b="0" l="0" r="0" t="0"/>
          <a:stretch/>
        </p:blipFill>
        <p:spPr>
          <a:xfrm>
            <a:off x="400275" y="1512175"/>
            <a:ext cx="4267200" cy="276417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g31d21bc4491_0_29"/>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43" name="Google Shape;143;g31d21bc4491_0_29"/>
          <p:cNvSpPr txBox="1"/>
          <p:nvPr/>
        </p:nvSpPr>
        <p:spPr>
          <a:xfrm>
            <a:off x="5532025" y="2567175"/>
            <a:ext cx="30000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2000"/>
              <a:buFont typeface="Arial"/>
              <a:buNone/>
            </a:pPr>
            <a:r>
              <a:rPr lang="en-IN" sz="1800">
                <a:solidFill>
                  <a:srgbClr val="575757"/>
                </a:solidFill>
                <a:highlight>
                  <a:schemeClr val="lt1"/>
                </a:highlight>
                <a:latin typeface="Roboto"/>
                <a:ea typeface="Roboto"/>
                <a:cs typeface="Roboto"/>
                <a:sym typeface="Roboto"/>
              </a:rPr>
              <a:t>Separate ideation from evaluation</a:t>
            </a:r>
            <a:endParaRPr sz="1800">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2000"/>
              <a:buFont typeface="Arial"/>
              <a:buNone/>
            </a:pPr>
            <a:r>
              <a:t/>
            </a:r>
            <a:endParaRPr b="1" sz="1800">
              <a:solidFill>
                <a:schemeClr val="dk1"/>
              </a:solidFill>
              <a:latin typeface="Roboto"/>
              <a:ea typeface="Roboto"/>
              <a:cs typeface="Roboto"/>
              <a:sym typeface="Roboto"/>
            </a:endParaRPr>
          </a:p>
        </p:txBody>
      </p:sp>
      <p:pic>
        <p:nvPicPr>
          <p:cNvPr id="144" name="Google Shape;144;g31d21bc4491_0_29"/>
          <p:cNvPicPr preferRelativeResize="0"/>
          <p:nvPr/>
        </p:nvPicPr>
        <p:blipFill rotWithShape="1">
          <a:blip r:embed="rId3">
            <a:alphaModFix/>
          </a:blip>
          <a:srcRect b="0" l="0" r="0" t="0"/>
          <a:stretch/>
        </p:blipFill>
        <p:spPr>
          <a:xfrm>
            <a:off x="685325" y="1632983"/>
            <a:ext cx="3564400" cy="274291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g31d21bc4491_0_35"/>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50" name="Google Shape;150;g31d21bc4491_0_35"/>
          <p:cNvSpPr txBox="1"/>
          <p:nvPr/>
        </p:nvSpPr>
        <p:spPr>
          <a:xfrm>
            <a:off x="5532025" y="2567175"/>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2000"/>
              <a:buFont typeface="Arial"/>
              <a:buNone/>
            </a:pPr>
            <a:r>
              <a:rPr lang="en-IN" sz="1800">
                <a:solidFill>
                  <a:srgbClr val="575757"/>
                </a:solidFill>
                <a:highlight>
                  <a:schemeClr val="lt1"/>
                </a:highlight>
                <a:latin typeface="Roboto"/>
                <a:ea typeface="Roboto"/>
                <a:cs typeface="Roboto"/>
                <a:sym typeface="Roboto"/>
              </a:rPr>
              <a:t>Judging will shut it down</a:t>
            </a:r>
            <a:endParaRPr sz="1800">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2000"/>
              <a:buFont typeface="Arial"/>
              <a:buNone/>
            </a:pPr>
            <a:r>
              <a:t/>
            </a:r>
            <a:endParaRPr b="1" sz="1800">
              <a:solidFill>
                <a:schemeClr val="dk1"/>
              </a:solidFill>
              <a:latin typeface="Roboto"/>
              <a:ea typeface="Roboto"/>
              <a:cs typeface="Roboto"/>
              <a:sym typeface="Roboto"/>
            </a:endParaRPr>
          </a:p>
        </p:txBody>
      </p:sp>
      <p:pic>
        <p:nvPicPr>
          <p:cNvPr id="151" name="Google Shape;151;g31d21bc4491_0_35"/>
          <p:cNvPicPr preferRelativeResize="0"/>
          <p:nvPr/>
        </p:nvPicPr>
        <p:blipFill rotWithShape="1">
          <a:blip r:embed="rId3">
            <a:alphaModFix/>
          </a:blip>
          <a:srcRect b="0" l="0" r="0" t="0"/>
          <a:stretch/>
        </p:blipFill>
        <p:spPr>
          <a:xfrm>
            <a:off x="536625" y="1499775"/>
            <a:ext cx="4246475" cy="2788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31d21bc4491_0_41"/>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57" name="Google Shape;157;g31d21bc4491_0_41"/>
          <p:cNvSpPr txBox="1"/>
          <p:nvPr/>
        </p:nvSpPr>
        <p:spPr>
          <a:xfrm>
            <a:off x="5494850" y="2813463"/>
            <a:ext cx="30000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2000"/>
              <a:buFont typeface="Arial"/>
              <a:buNone/>
            </a:pPr>
            <a:r>
              <a:rPr lang="en-IN" sz="1800">
                <a:solidFill>
                  <a:srgbClr val="575757"/>
                </a:solidFill>
                <a:highlight>
                  <a:schemeClr val="lt1"/>
                </a:highlight>
                <a:latin typeface="Roboto"/>
                <a:ea typeface="Roboto"/>
                <a:cs typeface="Roboto"/>
                <a:sym typeface="Roboto"/>
              </a:rPr>
              <a:t>Restate problems as questions</a:t>
            </a:r>
            <a:r>
              <a:rPr lang="en-IN" sz="1800">
                <a:solidFill>
                  <a:srgbClr val="676767"/>
                </a:solidFill>
                <a:highlight>
                  <a:schemeClr val="lt1"/>
                </a:highlight>
                <a:latin typeface="Roboto"/>
                <a:ea typeface="Roboto"/>
                <a:cs typeface="Roboto"/>
                <a:sym typeface="Roboto"/>
              </a:rPr>
              <a:t>.</a:t>
            </a:r>
            <a:endParaRPr sz="1800">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2000"/>
              <a:buFont typeface="Arial"/>
              <a:buNone/>
            </a:pPr>
            <a:r>
              <a:t/>
            </a:r>
            <a:endParaRPr b="1" sz="1800">
              <a:solidFill>
                <a:schemeClr val="dk1"/>
              </a:solidFill>
              <a:latin typeface="Roboto"/>
              <a:ea typeface="Roboto"/>
              <a:cs typeface="Roboto"/>
              <a:sym typeface="Roboto"/>
            </a:endParaRPr>
          </a:p>
        </p:txBody>
      </p:sp>
      <p:pic>
        <p:nvPicPr>
          <p:cNvPr id="158" name="Google Shape;158;g31d21bc4491_0_41"/>
          <p:cNvPicPr preferRelativeResize="0"/>
          <p:nvPr/>
        </p:nvPicPr>
        <p:blipFill rotWithShape="1">
          <a:blip r:embed="rId3">
            <a:alphaModFix/>
          </a:blip>
          <a:srcRect b="7638" l="0" r="0" t="0"/>
          <a:stretch/>
        </p:blipFill>
        <p:spPr>
          <a:xfrm>
            <a:off x="561375" y="1251450"/>
            <a:ext cx="3554025" cy="35450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31d21bc4491_0_47"/>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64" name="Google Shape;164;g31d21bc4491_0_47"/>
          <p:cNvSpPr txBox="1"/>
          <p:nvPr/>
        </p:nvSpPr>
        <p:spPr>
          <a:xfrm>
            <a:off x="5532025" y="2567175"/>
            <a:ext cx="30000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2000"/>
              <a:buFont typeface="Arial"/>
              <a:buNone/>
            </a:pPr>
            <a:r>
              <a:rPr lang="en-IN" sz="1800">
                <a:solidFill>
                  <a:srgbClr val="575757"/>
                </a:solidFill>
                <a:highlight>
                  <a:schemeClr val="lt1"/>
                </a:highlight>
                <a:latin typeface="Roboto"/>
                <a:ea typeface="Roboto"/>
                <a:cs typeface="Roboto"/>
                <a:sym typeface="Roboto"/>
              </a:rPr>
              <a:t>Use "Yes and" to expand ideas</a:t>
            </a:r>
            <a:r>
              <a:rPr lang="en-IN" sz="1800">
                <a:solidFill>
                  <a:srgbClr val="676767"/>
                </a:solidFill>
                <a:highlight>
                  <a:schemeClr val="lt1"/>
                </a:highlight>
                <a:latin typeface="Roboto"/>
                <a:ea typeface="Roboto"/>
                <a:cs typeface="Roboto"/>
                <a:sym typeface="Roboto"/>
              </a:rPr>
              <a:t>. </a:t>
            </a:r>
            <a:endParaRPr sz="1800">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2000"/>
              <a:buFont typeface="Arial"/>
              <a:buNone/>
            </a:pPr>
            <a:r>
              <a:t/>
            </a:r>
            <a:endParaRPr b="1" sz="1800">
              <a:solidFill>
                <a:schemeClr val="dk1"/>
              </a:solidFill>
              <a:latin typeface="Roboto"/>
              <a:ea typeface="Roboto"/>
              <a:cs typeface="Roboto"/>
              <a:sym typeface="Roboto"/>
            </a:endParaRPr>
          </a:p>
        </p:txBody>
      </p:sp>
      <p:pic>
        <p:nvPicPr>
          <p:cNvPr id="165" name="Google Shape;165;g31d21bc4491_0_47"/>
          <p:cNvPicPr preferRelativeResize="0"/>
          <p:nvPr/>
        </p:nvPicPr>
        <p:blipFill rotWithShape="1">
          <a:blip r:embed="rId3">
            <a:alphaModFix/>
          </a:blip>
          <a:srcRect b="7433" l="0" r="0" t="0"/>
          <a:stretch/>
        </p:blipFill>
        <p:spPr>
          <a:xfrm>
            <a:off x="767550" y="1787725"/>
            <a:ext cx="2456249" cy="29465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31d6afe11fc_0_15"/>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71" name="Google Shape;171;g31d6afe11fc_0_15"/>
          <p:cNvSpPr txBox="1"/>
          <p:nvPr/>
        </p:nvSpPr>
        <p:spPr>
          <a:xfrm>
            <a:off x="5532025" y="2567175"/>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2000"/>
              <a:buFont typeface="Arial"/>
              <a:buNone/>
            </a:pPr>
            <a:r>
              <a:t/>
            </a:r>
            <a:endParaRPr b="1" sz="2000">
              <a:solidFill>
                <a:schemeClr val="dk1"/>
              </a:solidFill>
            </a:endParaRPr>
          </a:p>
        </p:txBody>
      </p:sp>
      <p:sp>
        <p:nvSpPr>
          <p:cNvPr id="172" name="Google Shape;172;g31d6afe11fc_0_15"/>
          <p:cNvSpPr txBox="1"/>
          <p:nvPr/>
        </p:nvSpPr>
        <p:spPr>
          <a:xfrm>
            <a:off x="203600" y="2213175"/>
            <a:ext cx="8532000" cy="78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IN" sz="1800">
                <a:solidFill>
                  <a:srgbClr val="333333"/>
                </a:solidFill>
                <a:highlight>
                  <a:schemeClr val="lt1"/>
                </a:highlight>
                <a:latin typeface="Roboto"/>
                <a:ea typeface="Roboto"/>
                <a:cs typeface="Roboto"/>
                <a:sym typeface="Roboto"/>
              </a:rPr>
              <a:t>Give me an example of a problem you have faced in the past, either as part of a team or as an individual. How did you solve the problem?</a:t>
            </a:r>
            <a:endParaRPr sz="1800">
              <a:solidFill>
                <a:srgbClr val="333333"/>
              </a:solidFill>
              <a:highlight>
                <a:schemeClr val="lt1"/>
              </a:highlight>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31d6afe11fc_0_21"/>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78" name="Google Shape;178;g31d6afe11fc_0_21"/>
          <p:cNvSpPr txBox="1"/>
          <p:nvPr/>
        </p:nvSpPr>
        <p:spPr>
          <a:xfrm>
            <a:off x="5532025" y="2567175"/>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2000"/>
              <a:buFont typeface="Arial"/>
              <a:buNone/>
            </a:pPr>
            <a:r>
              <a:t/>
            </a:r>
            <a:endParaRPr b="1" sz="2000">
              <a:solidFill>
                <a:schemeClr val="dk1"/>
              </a:solidFill>
            </a:endParaRPr>
          </a:p>
        </p:txBody>
      </p:sp>
      <p:sp>
        <p:nvSpPr>
          <p:cNvPr id="179" name="Google Shape;179;g31d6afe11fc_0_21"/>
          <p:cNvSpPr txBox="1"/>
          <p:nvPr/>
        </p:nvSpPr>
        <p:spPr>
          <a:xfrm>
            <a:off x="573825" y="1466625"/>
            <a:ext cx="7241100" cy="2131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IN" sz="1800">
                <a:solidFill>
                  <a:srgbClr val="333333"/>
                </a:solidFill>
                <a:highlight>
                  <a:schemeClr val="lt1"/>
                </a:highlight>
                <a:latin typeface="Roboto"/>
                <a:ea typeface="Roboto"/>
                <a:cs typeface="Roboto"/>
                <a:sym typeface="Roboto"/>
              </a:rPr>
              <a:t>Employers may base problem-solving questions around three main areas:</a:t>
            </a:r>
            <a:endParaRPr sz="1800">
              <a:solidFill>
                <a:srgbClr val="333333"/>
              </a:solidFill>
              <a:highlight>
                <a:schemeClr val="lt1"/>
              </a:highlight>
              <a:latin typeface="Roboto"/>
              <a:ea typeface="Roboto"/>
              <a:cs typeface="Roboto"/>
              <a:sym typeface="Roboto"/>
            </a:endParaRPr>
          </a:p>
          <a:p>
            <a:pPr indent="-342900" lvl="0" marL="457200" rtl="0" algn="l">
              <a:lnSpc>
                <a:spcPct val="115000"/>
              </a:lnSpc>
              <a:spcBef>
                <a:spcPts val="600"/>
              </a:spcBef>
              <a:spcAft>
                <a:spcPts val="0"/>
              </a:spcAft>
              <a:buClr>
                <a:srgbClr val="333333"/>
              </a:buClr>
              <a:buSzPts val="1800"/>
              <a:buFont typeface="Roboto"/>
              <a:buChar char="●"/>
            </a:pPr>
            <a:r>
              <a:rPr lang="en-IN" sz="1800">
                <a:solidFill>
                  <a:srgbClr val="333333"/>
                </a:solidFill>
                <a:highlight>
                  <a:schemeClr val="lt1"/>
                </a:highlight>
                <a:latin typeface="Roboto"/>
                <a:ea typeface="Roboto"/>
                <a:cs typeface="Roboto"/>
                <a:sym typeface="Roboto"/>
              </a:rPr>
              <a:t>How you have approached situations in the past</a:t>
            </a:r>
            <a:endParaRPr sz="1800">
              <a:solidFill>
                <a:srgbClr val="333333"/>
              </a:solidFill>
              <a:highlight>
                <a:schemeClr val="lt1"/>
              </a:highlight>
              <a:latin typeface="Roboto"/>
              <a:ea typeface="Roboto"/>
              <a:cs typeface="Roboto"/>
              <a:sym typeface="Roboto"/>
            </a:endParaRPr>
          </a:p>
          <a:p>
            <a:pPr indent="-342900" lvl="0" marL="457200" rtl="0" algn="l">
              <a:lnSpc>
                <a:spcPct val="115000"/>
              </a:lnSpc>
              <a:spcBef>
                <a:spcPts val="0"/>
              </a:spcBef>
              <a:spcAft>
                <a:spcPts val="0"/>
              </a:spcAft>
              <a:buClr>
                <a:srgbClr val="333333"/>
              </a:buClr>
              <a:buSzPts val="1800"/>
              <a:buFont typeface="Roboto"/>
              <a:buChar char="●"/>
            </a:pPr>
            <a:r>
              <a:rPr lang="en-IN" sz="1800">
                <a:solidFill>
                  <a:srgbClr val="333333"/>
                </a:solidFill>
                <a:highlight>
                  <a:schemeClr val="lt1"/>
                </a:highlight>
                <a:latin typeface="Roboto"/>
                <a:ea typeface="Roboto"/>
                <a:cs typeface="Roboto"/>
                <a:sym typeface="Roboto"/>
              </a:rPr>
              <a:t>How you would manage a problem that would arise as part of the job</a:t>
            </a:r>
            <a:endParaRPr sz="1800">
              <a:solidFill>
                <a:srgbClr val="333333"/>
              </a:solidFill>
              <a:highlight>
                <a:schemeClr val="lt1"/>
              </a:highlight>
              <a:latin typeface="Roboto"/>
              <a:ea typeface="Roboto"/>
              <a:cs typeface="Roboto"/>
              <a:sym typeface="Roboto"/>
            </a:endParaRPr>
          </a:p>
          <a:p>
            <a:pPr indent="-342900" lvl="0" marL="457200" rtl="0" algn="l">
              <a:lnSpc>
                <a:spcPct val="115000"/>
              </a:lnSpc>
              <a:spcBef>
                <a:spcPts val="0"/>
              </a:spcBef>
              <a:spcAft>
                <a:spcPts val="0"/>
              </a:spcAft>
              <a:buClr>
                <a:srgbClr val="333333"/>
              </a:buClr>
              <a:buSzPts val="1800"/>
              <a:buFont typeface="Roboto"/>
              <a:buChar char="●"/>
            </a:pPr>
            <a:r>
              <a:rPr lang="en-IN" sz="1800">
                <a:solidFill>
                  <a:srgbClr val="333333"/>
                </a:solidFill>
                <a:highlight>
                  <a:schemeClr val="lt1"/>
                </a:highlight>
                <a:latin typeface="Roboto"/>
                <a:ea typeface="Roboto"/>
                <a:cs typeface="Roboto"/>
                <a:sym typeface="Roboto"/>
              </a:rPr>
              <a:t>How you handle problems throughout the application process</a:t>
            </a:r>
            <a:endParaRPr sz="1800">
              <a:solidFill>
                <a:srgbClr val="333333"/>
              </a:solidFill>
              <a:highlight>
                <a:schemeClr val="lt1"/>
              </a:highlight>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44"/>
          <p:cNvSpPr/>
          <p:nvPr/>
        </p:nvSpPr>
        <p:spPr>
          <a:xfrm>
            <a:off x="555120" y="915840"/>
            <a:ext cx="7544880" cy="8309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pic>
        <p:nvPicPr>
          <p:cNvPr id="185" name="Google Shape;185;p44"/>
          <p:cNvPicPr preferRelativeResize="0"/>
          <p:nvPr/>
        </p:nvPicPr>
        <p:blipFill rotWithShape="1">
          <a:blip r:embed="rId3">
            <a:alphaModFix/>
          </a:blip>
          <a:srcRect b="0" l="0" r="0" t="0"/>
          <a:stretch/>
        </p:blipFill>
        <p:spPr>
          <a:xfrm>
            <a:off x="2799160" y="913210"/>
            <a:ext cx="2855119" cy="2888456"/>
          </a:xfrm>
          <a:prstGeom prst="rect">
            <a:avLst/>
          </a:prstGeom>
          <a:noFill/>
          <a:ln>
            <a:noFill/>
          </a:ln>
        </p:spPr>
      </p:pic>
      <p:sp>
        <p:nvSpPr>
          <p:cNvPr id="186" name="Google Shape;186;p44"/>
          <p:cNvSpPr/>
          <p:nvPr/>
        </p:nvSpPr>
        <p:spPr>
          <a:xfrm>
            <a:off x="1634729" y="4055269"/>
            <a:ext cx="5184000" cy="284700"/>
          </a:xfrm>
          <a:prstGeom prst="rect">
            <a:avLst/>
          </a:prstGeom>
          <a:noFill/>
          <a:ln>
            <a:noFill/>
          </a:ln>
        </p:spPr>
        <p:txBody>
          <a:bodyPr anchorCtr="0" anchor="ctr" bIns="82925" lIns="81625" spcFirstLastPara="1" rIns="81625" wrap="square" tIns="82925">
            <a:noAutofit/>
          </a:bodyPr>
          <a:lstStyle/>
          <a:p>
            <a:pPr indent="0" lvl="0" marL="0" marR="0" rtl="0" algn="ctr">
              <a:lnSpc>
                <a:spcPct val="100000"/>
              </a:lnSpc>
              <a:spcBef>
                <a:spcPts val="0"/>
              </a:spcBef>
              <a:spcAft>
                <a:spcPts val="0"/>
              </a:spcAft>
              <a:buClr>
                <a:srgbClr val="000000"/>
              </a:buClr>
              <a:buSzPts val="1200"/>
              <a:buFont typeface="Arial"/>
              <a:buNone/>
            </a:pPr>
            <a:r>
              <a:rPr b="0" i="0" lang="en-IN" sz="1200" u="sng" cap="none" strike="noStrike">
                <a:solidFill>
                  <a:srgbClr val="666666"/>
                </a:solidFill>
                <a:latin typeface="Roboto"/>
                <a:ea typeface="Roboto"/>
                <a:cs typeface="Roboto"/>
                <a:sym typeface="Roboto"/>
                <a:hlinkClick r:id="rId4">
                  <a:extLst>
                    <a:ext uri="{A12FA001-AC4F-418D-AE19-62706E023703}">
                      <ahyp:hlinkClr val="tx"/>
                    </a:ext>
                  </a:extLst>
                </a:hlinkClick>
              </a:rPr>
              <a:t>https://learn.codemithra.com</a:t>
            </a:r>
            <a:endParaRPr b="0" i="0" sz="1200" u="none" cap="none" strike="noStrike">
              <a:solidFill>
                <a:srgbClr val="666666"/>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63" name="Google Shape;63;p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64" name="Google Shape;64;p2"/>
          <p:cNvPicPr preferRelativeResize="0"/>
          <p:nvPr/>
        </p:nvPicPr>
        <p:blipFill rotWithShape="1">
          <a:blip r:embed="rId3">
            <a:alphaModFix/>
          </a:blip>
          <a:srcRect b="0" l="0" r="0" t="0"/>
          <a:stretch/>
        </p:blipFill>
        <p:spPr>
          <a:xfrm>
            <a:off x="2" y="4"/>
            <a:ext cx="9144003" cy="5143501"/>
          </a:xfrm>
          <a:prstGeom prst="rect">
            <a:avLst/>
          </a:prstGeom>
          <a:noFill/>
          <a:ln>
            <a:noFill/>
          </a:ln>
        </p:spPr>
      </p:pic>
      <p:sp>
        <p:nvSpPr>
          <p:cNvPr id="65" name="Google Shape;65;p2"/>
          <p:cNvSpPr txBox="1"/>
          <p:nvPr/>
        </p:nvSpPr>
        <p:spPr>
          <a:xfrm>
            <a:off x="425864" y="2035735"/>
            <a:ext cx="4690800" cy="1078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3500"/>
              <a:buFont typeface="Arial"/>
              <a:buNone/>
            </a:pPr>
            <a:r>
              <a:rPr b="1" lang="en-IN" sz="2700">
                <a:solidFill>
                  <a:schemeClr val="lt1"/>
                </a:solidFill>
              </a:rPr>
              <a:t>PROBLEM SOLVING- SKILLS &amp; TECHNIQUES</a:t>
            </a:r>
            <a:endParaRPr b="1" sz="27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4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192" name="Google Shape;192;p4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342900" lvl="0" marL="457200" rtl="0" algn="ctr">
              <a:lnSpc>
                <a:spcPct val="100000"/>
              </a:lnSpc>
              <a:spcBef>
                <a:spcPts val="0"/>
              </a:spcBef>
              <a:spcAft>
                <a:spcPts val="0"/>
              </a:spcAft>
              <a:buSzPts val="2800"/>
              <a:buNone/>
            </a:pPr>
            <a:r>
              <a:t/>
            </a:r>
            <a:endParaRPr/>
          </a:p>
        </p:txBody>
      </p:sp>
      <p:pic>
        <p:nvPicPr>
          <p:cNvPr id="193" name="Google Shape;193;p45"/>
          <p:cNvPicPr preferRelativeResize="0"/>
          <p:nvPr/>
        </p:nvPicPr>
        <p:blipFill rotWithShape="1">
          <a:blip r:embed="rId3">
            <a:alphaModFix/>
          </a:blip>
          <a:srcRect b="0" l="0" r="0" t="0"/>
          <a:stretch/>
        </p:blipFill>
        <p:spPr>
          <a:xfrm>
            <a:off x="1" y="1"/>
            <a:ext cx="9144003" cy="5143501"/>
          </a:xfrm>
          <a:prstGeom prst="rect">
            <a:avLst/>
          </a:prstGeom>
          <a:noFill/>
          <a:ln>
            <a:noFill/>
          </a:ln>
        </p:spPr>
      </p:pic>
      <p:sp>
        <p:nvSpPr>
          <p:cNvPr id="194" name="Google Shape;194;p45"/>
          <p:cNvSpPr txBox="1"/>
          <p:nvPr/>
        </p:nvSpPr>
        <p:spPr>
          <a:xfrm>
            <a:off x="3141000" y="2194650"/>
            <a:ext cx="2862000" cy="75402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700"/>
              <a:buFont typeface="Arial"/>
              <a:buNone/>
            </a:pPr>
            <a:r>
              <a:rPr b="0" i="0" lang="en-IN" sz="3700" u="none" cap="none" strike="noStrike">
                <a:solidFill>
                  <a:schemeClr val="lt1"/>
                </a:solidFill>
                <a:latin typeface="Roboto"/>
                <a:ea typeface="Roboto"/>
                <a:cs typeface="Roboto"/>
                <a:sym typeface="Roboto"/>
              </a:rPr>
              <a:t>THANK YOU</a:t>
            </a:r>
            <a:endParaRPr b="0" i="0" sz="3700" u="none" cap="none" strike="noStrike">
              <a:solidFill>
                <a:schemeClr val="lt1"/>
              </a:solidFill>
              <a:latin typeface="Roboto"/>
              <a:ea typeface="Roboto"/>
              <a:cs typeface="Roboto"/>
              <a:sym typeface="Roboto"/>
            </a:endParaRPr>
          </a:p>
        </p:txBody>
      </p:sp>
      <p:pic>
        <p:nvPicPr>
          <p:cNvPr id="195" name="Google Shape;195;p45"/>
          <p:cNvPicPr preferRelativeResize="0"/>
          <p:nvPr/>
        </p:nvPicPr>
        <p:blipFill rotWithShape="1">
          <a:blip r:embed="rId4">
            <a:alphaModFix/>
          </a:blip>
          <a:srcRect b="0" l="0" r="0" t="0"/>
          <a:stretch/>
        </p:blipFill>
        <p:spPr>
          <a:xfrm>
            <a:off x="1752016" y="4591075"/>
            <a:ext cx="338156" cy="338150"/>
          </a:xfrm>
          <a:prstGeom prst="rect">
            <a:avLst/>
          </a:prstGeom>
          <a:noFill/>
          <a:ln>
            <a:noFill/>
          </a:ln>
        </p:spPr>
      </p:pic>
      <p:pic>
        <p:nvPicPr>
          <p:cNvPr id="196" name="Google Shape;196;p45"/>
          <p:cNvPicPr preferRelativeResize="0"/>
          <p:nvPr/>
        </p:nvPicPr>
        <p:blipFill rotWithShape="1">
          <a:blip r:embed="rId5">
            <a:alphaModFix/>
          </a:blip>
          <a:srcRect b="0" l="0" r="0" t="0"/>
          <a:stretch/>
        </p:blipFill>
        <p:spPr>
          <a:xfrm>
            <a:off x="3272650" y="4591075"/>
            <a:ext cx="338156" cy="338150"/>
          </a:xfrm>
          <a:prstGeom prst="rect">
            <a:avLst/>
          </a:prstGeom>
          <a:noFill/>
          <a:ln>
            <a:noFill/>
          </a:ln>
        </p:spPr>
      </p:pic>
      <p:sp>
        <p:nvSpPr>
          <p:cNvPr id="197" name="Google Shape;197;p45"/>
          <p:cNvSpPr txBox="1"/>
          <p:nvPr/>
        </p:nvSpPr>
        <p:spPr>
          <a:xfrm>
            <a:off x="1980750" y="4590801"/>
            <a:ext cx="1187100" cy="338524"/>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IN" sz="1000" u="none" cap="none" strike="noStrike">
                <a:solidFill>
                  <a:schemeClr val="lt1"/>
                </a:solidFill>
                <a:latin typeface="Roboto"/>
                <a:ea typeface="Roboto"/>
                <a:cs typeface="Roboto"/>
                <a:sym typeface="Roboto"/>
              </a:rPr>
              <a:t>+91 78150 95095</a:t>
            </a:r>
            <a:endParaRPr b="0" i="0" sz="1000" u="none" cap="none" strike="noStrike">
              <a:solidFill>
                <a:schemeClr val="lt1"/>
              </a:solidFill>
              <a:latin typeface="Roboto"/>
              <a:ea typeface="Roboto"/>
              <a:cs typeface="Roboto"/>
              <a:sym typeface="Roboto"/>
            </a:endParaRPr>
          </a:p>
        </p:txBody>
      </p:sp>
      <p:cxnSp>
        <p:nvCxnSpPr>
          <p:cNvPr id="198" name="Google Shape;198;p45"/>
          <p:cNvCxnSpPr/>
          <p:nvPr/>
        </p:nvCxnSpPr>
        <p:spPr>
          <a:xfrm rot="10800000">
            <a:off x="3220250" y="4619675"/>
            <a:ext cx="0" cy="300000"/>
          </a:xfrm>
          <a:prstGeom prst="straightConnector1">
            <a:avLst/>
          </a:prstGeom>
          <a:noFill/>
          <a:ln cap="flat" cmpd="sng" w="9525">
            <a:solidFill>
              <a:schemeClr val="lt1"/>
            </a:solidFill>
            <a:prstDash val="solid"/>
            <a:round/>
            <a:headEnd len="sm" w="sm" type="none"/>
            <a:tailEnd len="sm" w="sm" type="none"/>
          </a:ln>
        </p:spPr>
      </p:cxnSp>
      <p:sp>
        <p:nvSpPr>
          <p:cNvPr id="199" name="Google Shape;199;p45"/>
          <p:cNvSpPr txBox="1"/>
          <p:nvPr/>
        </p:nvSpPr>
        <p:spPr>
          <a:xfrm>
            <a:off x="3519050" y="4590801"/>
            <a:ext cx="1934700" cy="338524"/>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IN" sz="1000" u="none" cap="none" strike="noStrike">
                <a:solidFill>
                  <a:schemeClr val="lt1"/>
                </a:solidFill>
                <a:latin typeface="Roboto"/>
                <a:ea typeface="Roboto"/>
                <a:cs typeface="Roboto"/>
                <a:sym typeface="Roboto"/>
              </a:rPr>
              <a:t>codemithra@ethnus.com</a:t>
            </a:r>
            <a:endParaRPr b="0" i="0" sz="1000" u="none" cap="none" strike="noStrike">
              <a:solidFill>
                <a:schemeClr val="lt1"/>
              </a:solidFill>
              <a:latin typeface="Roboto"/>
              <a:ea typeface="Roboto"/>
              <a:cs typeface="Roboto"/>
              <a:sym typeface="Roboto"/>
            </a:endParaRPr>
          </a:p>
        </p:txBody>
      </p:sp>
      <p:pic>
        <p:nvPicPr>
          <p:cNvPr id="200" name="Google Shape;200;p45"/>
          <p:cNvPicPr preferRelativeResize="0"/>
          <p:nvPr/>
        </p:nvPicPr>
        <p:blipFill rotWithShape="1">
          <a:blip r:embed="rId6">
            <a:alphaModFix/>
          </a:blip>
          <a:srcRect b="0" l="0" r="0" t="0"/>
          <a:stretch/>
        </p:blipFill>
        <p:spPr>
          <a:xfrm>
            <a:off x="5223771" y="4591063"/>
            <a:ext cx="338156" cy="338150"/>
          </a:xfrm>
          <a:prstGeom prst="rect">
            <a:avLst/>
          </a:prstGeom>
          <a:noFill/>
          <a:ln>
            <a:noFill/>
          </a:ln>
        </p:spPr>
      </p:pic>
      <p:sp>
        <p:nvSpPr>
          <p:cNvPr id="201" name="Google Shape;201;p45"/>
          <p:cNvSpPr txBox="1"/>
          <p:nvPr/>
        </p:nvSpPr>
        <p:spPr>
          <a:xfrm>
            <a:off x="5457275" y="4590801"/>
            <a:ext cx="1934700" cy="338524"/>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IN" sz="1000" u="none" cap="none" strike="noStrike">
                <a:solidFill>
                  <a:schemeClr val="lt1"/>
                </a:solidFill>
                <a:latin typeface="Roboto"/>
                <a:ea typeface="Roboto"/>
                <a:cs typeface="Roboto"/>
                <a:sym typeface="Roboto"/>
              </a:rPr>
              <a:t>www.codemithra.com</a:t>
            </a:r>
            <a:endParaRPr b="0" i="0" sz="1000" u="none" cap="none" strike="noStrike">
              <a:solidFill>
                <a:schemeClr val="lt1"/>
              </a:solidFill>
              <a:latin typeface="Roboto"/>
              <a:ea typeface="Roboto"/>
              <a:cs typeface="Roboto"/>
              <a:sym typeface="Roboto"/>
            </a:endParaRPr>
          </a:p>
        </p:txBody>
      </p:sp>
      <p:cxnSp>
        <p:nvCxnSpPr>
          <p:cNvPr id="202" name="Google Shape;202;p45"/>
          <p:cNvCxnSpPr/>
          <p:nvPr/>
        </p:nvCxnSpPr>
        <p:spPr>
          <a:xfrm rot="10800000">
            <a:off x="5166625" y="4610150"/>
            <a:ext cx="0" cy="30000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g32482a7f6e3_0_99"/>
          <p:cNvSpPr txBox="1"/>
          <p:nvPr>
            <p:ph idx="1" type="body"/>
          </p:nvPr>
        </p:nvSpPr>
        <p:spPr>
          <a:xfrm>
            <a:off x="729200" y="1384300"/>
            <a:ext cx="80862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t/>
            </a:r>
            <a:endParaRPr b="1" sz="1600">
              <a:solidFill>
                <a:srgbClr val="373737"/>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sz="1600">
              <a:solidFill>
                <a:schemeClr val="dk1"/>
              </a:solidFill>
              <a:highlight>
                <a:srgbClr val="FFFFFF"/>
              </a:highlight>
              <a:latin typeface="Roboto"/>
              <a:ea typeface="Roboto"/>
              <a:cs typeface="Roboto"/>
              <a:sym typeface="Roboto"/>
            </a:endParaRPr>
          </a:p>
          <a:p>
            <a:pPr indent="0" lvl="0" marL="0" rtl="0" algn="l">
              <a:lnSpc>
                <a:spcPct val="115000"/>
              </a:lnSpc>
              <a:spcBef>
                <a:spcPts val="0"/>
              </a:spcBef>
              <a:spcAft>
                <a:spcPts val="0"/>
              </a:spcAft>
              <a:buSzPts val="1800"/>
              <a:buNone/>
            </a:pPr>
            <a:r>
              <a:rPr b="1" lang="en-IN" sz="1600">
                <a:solidFill>
                  <a:schemeClr val="dk1"/>
                </a:solidFill>
                <a:highlight>
                  <a:srgbClr val="FFFFFF"/>
                </a:highlight>
                <a:latin typeface="Roboto"/>
                <a:ea typeface="Roboto"/>
                <a:cs typeface="Roboto"/>
                <a:sym typeface="Roboto"/>
              </a:rPr>
              <a:t>QR CODE</a:t>
            </a:r>
            <a:r>
              <a:rPr b="1" lang="en-IN" sz="1600">
                <a:solidFill>
                  <a:srgbClr val="373737"/>
                </a:solidFill>
                <a:highlight>
                  <a:srgbClr val="FFFFFF"/>
                </a:highlight>
                <a:latin typeface="Roboto"/>
                <a:ea typeface="Roboto"/>
                <a:cs typeface="Roboto"/>
                <a:sym typeface="Roboto"/>
              </a:rPr>
              <a:t>:</a:t>
            </a:r>
            <a:endParaRPr b="1" sz="1600">
              <a:solidFill>
                <a:srgbClr val="373737"/>
              </a:solidFill>
              <a:highlight>
                <a:srgbClr val="FFFFFF"/>
              </a:highlight>
              <a:latin typeface="Roboto"/>
              <a:ea typeface="Roboto"/>
              <a:cs typeface="Roboto"/>
              <a:sym typeface="Roboto"/>
            </a:endParaRPr>
          </a:p>
          <a:p>
            <a:pPr indent="0" lvl="0" marL="0" rtl="0" algn="l">
              <a:lnSpc>
                <a:spcPct val="115000"/>
              </a:lnSpc>
              <a:spcBef>
                <a:spcPts val="0"/>
              </a:spcBef>
              <a:spcAft>
                <a:spcPts val="0"/>
              </a:spcAft>
              <a:buSzPts val="1800"/>
              <a:buNone/>
            </a:pPr>
            <a:r>
              <a:rPr b="1" lang="en-IN" sz="1600">
                <a:solidFill>
                  <a:srgbClr val="373737"/>
                </a:solidFill>
                <a:highlight>
                  <a:srgbClr val="FFFFFF"/>
                </a:highlight>
                <a:latin typeface="Roboto"/>
                <a:ea typeface="Roboto"/>
                <a:cs typeface="Roboto"/>
                <a:sym typeface="Roboto"/>
              </a:rPr>
              <a:t>				</a:t>
            </a:r>
            <a:endParaRPr b="1" sz="1600">
              <a:solidFill>
                <a:srgbClr val="373737"/>
              </a:solidFill>
              <a:highlight>
                <a:srgbClr val="FFFFFF"/>
              </a:highlight>
              <a:latin typeface="Roboto"/>
              <a:ea typeface="Roboto"/>
              <a:cs typeface="Roboto"/>
              <a:sym typeface="Roboto"/>
            </a:endParaRPr>
          </a:p>
          <a:p>
            <a:pPr indent="0" lvl="0" marL="0" rtl="0" algn="l">
              <a:lnSpc>
                <a:spcPct val="115000"/>
              </a:lnSpc>
              <a:spcBef>
                <a:spcPts val="0"/>
              </a:spcBef>
              <a:spcAft>
                <a:spcPts val="0"/>
              </a:spcAft>
              <a:buSzPts val="1800"/>
              <a:buNone/>
            </a:pPr>
            <a:r>
              <a:t/>
            </a:r>
            <a:endParaRPr b="1" sz="1600">
              <a:solidFill>
                <a:srgbClr val="373737"/>
              </a:solidFill>
              <a:highlight>
                <a:srgbClr val="FFFFFF"/>
              </a:highlight>
              <a:latin typeface="Roboto"/>
              <a:ea typeface="Roboto"/>
              <a:cs typeface="Roboto"/>
              <a:sym typeface="Roboto"/>
            </a:endParaRPr>
          </a:p>
        </p:txBody>
      </p:sp>
      <p:sp>
        <p:nvSpPr>
          <p:cNvPr id="71" name="Google Shape;71;g32482a7f6e3_0_99"/>
          <p:cNvSpPr txBox="1"/>
          <p:nvPr/>
        </p:nvSpPr>
        <p:spPr>
          <a:xfrm>
            <a:off x="577325" y="622125"/>
            <a:ext cx="77862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i="0" lang="en-IN" sz="1500" u="none" cap="none" strike="noStrike">
                <a:solidFill>
                  <a:srgbClr val="000000"/>
                </a:solidFill>
                <a:latin typeface="Roboto"/>
                <a:ea typeface="Roboto"/>
                <a:cs typeface="Roboto"/>
                <a:sym typeface="Roboto"/>
              </a:rPr>
              <a:t>                    TEST TIME ON: </a:t>
            </a:r>
            <a:r>
              <a:rPr b="1" lang="en-IN" sz="1500">
                <a:latin typeface="Roboto"/>
                <a:ea typeface="Roboto"/>
                <a:cs typeface="Roboto"/>
                <a:sym typeface="Roboto"/>
              </a:rPr>
              <a:t>Plan &amp; Organise</a:t>
            </a:r>
            <a:endParaRPr b="1" i="0" sz="1500" u="none" cap="none" strike="noStrike">
              <a:solidFill>
                <a:srgbClr val="000000"/>
              </a:solidFill>
              <a:latin typeface="Roboto"/>
              <a:ea typeface="Roboto"/>
              <a:cs typeface="Roboto"/>
              <a:sym typeface="Roboto"/>
            </a:endParaRPr>
          </a:p>
        </p:txBody>
      </p:sp>
      <p:sp>
        <p:nvSpPr>
          <p:cNvPr id="72" name="Google Shape;72;g32482a7f6e3_0_99"/>
          <p:cNvSpPr txBox="1"/>
          <p:nvPr/>
        </p:nvSpPr>
        <p:spPr>
          <a:xfrm>
            <a:off x="5143500" y="944725"/>
            <a:ext cx="40281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pic>
        <p:nvPicPr>
          <p:cNvPr id="73" name="Google Shape;73;g32482a7f6e3_0_99"/>
          <p:cNvPicPr preferRelativeResize="0"/>
          <p:nvPr/>
        </p:nvPicPr>
        <p:blipFill>
          <a:blip r:embed="rId3">
            <a:alphaModFix/>
          </a:blip>
          <a:stretch>
            <a:fillRect/>
          </a:stretch>
        </p:blipFill>
        <p:spPr>
          <a:xfrm>
            <a:off x="3560425" y="2267675"/>
            <a:ext cx="2407200" cy="2036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g32482a7f6e3_0_0"/>
          <p:cNvSpPr txBox="1"/>
          <p:nvPr>
            <p:ph idx="1" type="body"/>
          </p:nvPr>
        </p:nvSpPr>
        <p:spPr>
          <a:xfrm>
            <a:off x="720000" y="1440000"/>
            <a:ext cx="2800200" cy="22827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just">
              <a:lnSpc>
                <a:spcPct val="150000"/>
              </a:lnSpc>
              <a:spcBef>
                <a:spcPts val="0"/>
              </a:spcBef>
              <a:spcAft>
                <a:spcPts val="0"/>
              </a:spcAft>
              <a:buSzPts val="1100"/>
              <a:buNone/>
            </a:pPr>
            <a:r>
              <a:rPr lang="en-IN">
                <a:solidFill>
                  <a:schemeClr val="dk1"/>
                </a:solidFill>
              </a:rPr>
              <a:t>                                                                                  </a:t>
            </a:r>
            <a:endParaRPr>
              <a:solidFill>
                <a:schemeClr val="dk1"/>
              </a:solidFill>
            </a:endParaRPr>
          </a:p>
          <a:p>
            <a:pPr indent="0" lvl="0" marL="0" rtl="0" algn="l">
              <a:lnSpc>
                <a:spcPct val="100000"/>
              </a:lnSpc>
              <a:spcBef>
                <a:spcPts val="0"/>
              </a:spcBef>
              <a:spcAft>
                <a:spcPts val="0"/>
              </a:spcAft>
              <a:buClr>
                <a:schemeClr val="dk1"/>
              </a:buClr>
              <a:buSzPts val="2000"/>
              <a:buFont typeface="Arial"/>
              <a:buNone/>
            </a:pPr>
            <a:r>
              <a:t/>
            </a:r>
            <a:endParaRPr>
              <a:solidFill>
                <a:schemeClr val="dk1"/>
              </a:solidFill>
            </a:endParaRPr>
          </a:p>
        </p:txBody>
      </p:sp>
      <p:sp>
        <p:nvSpPr>
          <p:cNvPr id="79" name="Google Shape;79;g32482a7f6e3_0_0"/>
          <p:cNvSpPr txBox="1"/>
          <p:nvPr/>
        </p:nvSpPr>
        <p:spPr>
          <a:xfrm>
            <a:off x="3418325" y="923700"/>
            <a:ext cx="42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80" name="Google Shape;80;g32482a7f6e3_0_0"/>
          <p:cNvSpPr txBox="1"/>
          <p:nvPr/>
        </p:nvSpPr>
        <p:spPr>
          <a:xfrm>
            <a:off x="4910250" y="2782525"/>
            <a:ext cx="30000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2000"/>
              <a:buFont typeface="Arial"/>
              <a:buNone/>
            </a:pPr>
            <a:r>
              <a:rPr lang="en-IN" sz="1800">
                <a:solidFill>
                  <a:schemeClr val="dk1"/>
                </a:solidFill>
                <a:latin typeface="Roboto"/>
                <a:ea typeface="Roboto"/>
                <a:cs typeface="Roboto"/>
                <a:sym typeface="Roboto"/>
              </a:rPr>
              <a:t>What is Problem-Solving Skill?</a:t>
            </a:r>
            <a:endParaRPr sz="1800">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sz="1800">
              <a:solidFill>
                <a:schemeClr val="dk1"/>
              </a:solidFill>
              <a:latin typeface="Roboto"/>
              <a:ea typeface="Roboto"/>
              <a:cs typeface="Roboto"/>
              <a:sym typeface="Roboto"/>
            </a:endParaRPr>
          </a:p>
        </p:txBody>
      </p:sp>
      <p:pic>
        <p:nvPicPr>
          <p:cNvPr id="81" name="Google Shape;81;g32482a7f6e3_0_0"/>
          <p:cNvPicPr preferRelativeResize="0"/>
          <p:nvPr/>
        </p:nvPicPr>
        <p:blipFill rotWithShape="1">
          <a:blip r:embed="rId3">
            <a:alphaModFix/>
          </a:blip>
          <a:srcRect b="0" l="0" r="0" t="0"/>
          <a:stretch/>
        </p:blipFill>
        <p:spPr>
          <a:xfrm>
            <a:off x="152400" y="1536950"/>
            <a:ext cx="4565725" cy="273943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78">
                                            <p:txEl>
                                              <p:pRg end="0" st="0"/>
                                            </p:txEl>
                                          </p:spTgt>
                                        </p:tgtEl>
                                        <p:attrNameLst>
                                          <p:attrName>style.visibility</p:attrName>
                                        </p:attrNameLst>
                                      </p:cBhvr>
                                      <p:to>
                                        <p:strVal val="visible"/>
                                      </p:to>
                                    </p:set>
                                    <p:anim calcmode="lin" valueType="num">
                                      <p:cBhvr additive="base">
                                        <p:cTn dur="500"/>
                                        <p:tgtEl>
                                          <p:spTgt spid="78">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78">
                                            <p:txEl>
                                              <p:pRg end="1" st="1"/>
                                            </p:txEl>
                                          </p:spTgt>
                                        </p:tgtEl>
                                        <p:attrNameLst>
                                          <p:attrName>style.visibility</p:attrName>
                                        </p:attrNameLst>
                                      </p:cBhvr>
                                      <p:to>
                                        <p:strVal val="visible"/>
                                      </p:to>
                                    </p:set>
                                    <p:anim calcmode="lin" valueType="num">
                                      <p:cBhvr additive="base">
                                        <p:cTn dur="500"/>
                                        <p:tgtEl>
                                          <p:spTgt spid="78">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g31b3f087a09_1_28"/>
          <p:cNvSpPr txBox="1"/>
          <p:nvPr/>
        </p:nvSpPr>
        <p:spPr>
          <a:xfrm>
            <a:off x="3482300" y="872075"/>
            <a:ext cx="42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87" name="Google Shape;87;g31b3f087a09_1_28"/>
          <p:cNvSpPr txBox="1"/>
          <p:nvPr/>
        </p:nvSpPr>
        <p:spPr>
          <a:xfrm>
            <a:off x="5035100" y="2206525"/>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2000"/>
              <a:buFont typeface="Arial"/>
              <a:buNone/>
            </a:pPr>
            <a:r>
              <a:rPr lang="en-IN" sz="1800">
                <a:solidFill>
                  <a:schemeClr val="dk1"/>
                </a:solidFill>
                <a:latin typeface="Roboto"/>
                <a:ea typeface="Roboto"/>
                <a:cs typeface="Roboto"/>
                <a:sym typeface="Roboto"/>
              </a:rPr>
              <a:t>Steps in Problem-Solving </a:t>
            </a:r>
            <a:endParaRPr sz="1800">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sz="1800">
              <a:solidFill>
                <a:schemeClr val="dk1"/>
              </a:solidFill>
              <a:latin typeface="Roboto"/>
              <a:ea typeface="Roboto"/>
              <a:cs typeface="Roboto"/>
              <a:sym typeface="Roboto"/>
            </a:endParaRPr>
          </a:p>
        </p:txBody>
      </p:sp>
      <p:pic>
        <p:nvPicPr>
          <p:cNvPr id="88" name="Google Shape;88;g31b3f087a09_1_28"/>
          <p:cNvPicPr preferRelativeResize="0"/>
          <p:nvPr/>
        </p:nvPicPr>
        <p:blipFill rotWithShape="1">
          <a:blip r:embed="rId3">
            <a:alphaModFix/>
          </a:blip>
          <a:srcRect b="0" l="0" r="0" t="0"/>
          <a:stretch/>
        </p:blipFill>
        <p:spPr>
          <a:xfrm>
            <a:off x="400275" y="1591975"/>
            <a:ext cx="3838351" cy="30339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g31d21bc4491_0_3"/>
          <p:cNvSpPr txBox="1"/>
          <p:nvPr/>
        </p:nvSpPr>
        <p:spPr>
          <a:xfrm>
            <a:off x="3482300" y="872075"/>
            <a:ext cx="42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94" name="Google Shape;94;g31d21bc4491_0_3"/>
          <p:cNvSpPr txBox="1"/>
          <p:nvPr/>
        </p:nvSpPr>
        <p:spPr>
          <a:xfrm>
            <a:off x="4954525" y="2810875"/>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2000"/>
              <a:buFont typeface="Arial"/>
              <a:buNone/>
            </a:pPr>
            <a:r>
              <a:rPr lang="en-IN" sz="1800">
                <a:solidFill>
                  <a:schemeClr val="dk1"/>
                </a:solidFill>
                <a:latin typeface="Roboto"/>
                <a:ea typeface="Roboto"/>
                <a:cs typeface="Roboto"/>
                <a:sym typeface="Roboto"/>
              </a:rPr>
              <a:t>Define a Problem </a:t>
            </a:r>
            <a:endParaRPr sz="1800">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2000"/>
              <a:buFont typeface="Arial"/>
              <a:buNone/>
            </a:pPr>
            <a:r>
              <a:t/>
            </a:r>
            <a:endParaRPr sz="1800">
              <a:solidFill>
                <a:srgbClr val="363635"/>
              </a:solidFill>
              <a:highlight>
                <a:schemeClr val="lt1"/>
              </a:highlight>
              <a:latin typeface="Roboto"/>
              <a:ea typeface="Roboto"/>
              <a:cs typeface="Roboto"/>
              <a:sym typeface="Roboto"/>
            </a:endParaRPr>
          </a:p>
        </p:txBody>
      </p:sp>
      <p:pic>
        <p:nvPicPr>
          <p:cNvPr id="95" name="Google Shape;95;g31d21bc4491_0_3"/>
          <p:cNvPicPr preferRelativeResize="0"/>
          <p:nvPr/>
        </p:nvPicPr>
        <p:blipFill rotWithShape="1">
          <a:blip r:embed="rId3">
            <a:alphaModFix/>
          </a:blip>
          <a:srcRect b="0" l="0" r="0" t="0"/>
          <a:stretch/>
        </p:blipFill>
        <p:spPr>
          <a:xfrm>
            <a:off x="304800" y="1561750"/>
            <a:ext cx="4565724" cy="285357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g31b3f087a09_1_43"/>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01" name="Google Shape;101;g31b3f087a09_1_43"/>
          <p:cNvSpPr txBox="1"/>
          <p:nvPr/>
        </p:nvSpPr>
        <p:spPr>
          <a:xfrm>
            <a:off x="5532025" y="2567175"/>
            <a:ext cx="3000000" cy="11781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0"/>
              </a:spcAft>
              <a:buClr>
                <a:schemeClr val="dk1"/>
              </a:buClr>
              <a:buSzPts val="2000"/>
              <a:buFont typeface="Arial"/>
              <a:buNone/>
            </a:pPr>
            <a:r>
              <a:rPr lang="en-IN" sz="1800">
                <a:solidFill>
                  <a:srgbClr val="363635"/>
                </a:solidFill>
                <a:highlight>
                  <a:schemeClr val="lt1"/>
                </a:highlight>
                <a:latin typeface="Roboto"/>
                <a:ea typeface="Roboto"/>
                <a:cs typeface="Roboto"/>
                <a:sym typeface="Roboto"/>
              </a:rPr>
              <a:t>List all the possible solutions</a:t>
            </a:r>
            <a:endParaRPr sz="1800">
              <a:solidFill>
                <a:srgbClr val="363635"/>
              </a:solidFill>
              <a:highlight>
                <a:schemeClr val="lt1"/>
              </a:highlight>
              <a:latin typeface="Roboto"/>
              <a:ea typeface="Roboto"/>
              <a:cs typeface="Roboto"/>
              <a:sym typeface="Roboto"/>
            </a:endParaRPr>
          </a:p>
          <a:p>
            <a:pPr indent="0" lvl="0" marL="0" marR="0" rtl="0" algn="l">
              <a:lnSpc>
                <a:spcPct val="100000"/>
              </a:lnSpc>
              <a:spcBef>
                <a:spcPts val="400"/>
              </a:spcBef>
              <a:spcAft>
                <a:spcPts val="0"/>
              </a:spcAft>
              <a:buClr>
                <a:schemeClr val="dk1"/>
              </a:buClr>
              <a:buSzPts val="2000"/>
              <a:buFont typeface="Arial"/>
              <a:buNone/>
            </a:pPr>
            <a:r>
              <a:t/>
            </a:r>
            <a:endParaRPr b="1" sz="1800">
              <a:solidFill>
                <a:schemeClr val="dk1"/>
              </a:solidFill>
              <a:latin typeface="Roboto"/>
              <a:ea typeface="Roboto"/>
              <a:cs typeface="Roboto"/>
              <a:sym typeface="Roboto"/>
            </a:endParaRPr>
          </a:p>
        </p:txBody>
      </p:sp>
      <p:pic>
        <p:nvPicPr>
          <p:cNvPr id="102" name="Google Shape;102;g31b3f087a09_1_43"/>
          <p:cNvPicPr preferRelativeResize="0"/>
          <p:nvPr/>
        </p:nvPicPr>
        <p:blipFill rotWithShape="1">
          <a:blip r:embed="rId3">
            <a:alphaModFix/>
          </a:blip>
          <a:srcRect b="0" l="0" r="0" t="0"/>
          <a:stretch/>
        </p:blipFill>
        <p:spPr>
          <a:xfrm>
            <a:off x="487025" y="1462600"/>
            <a:ext cx="4286250" cy="2857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31d20364fe9_0_8"/>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08" name="Google Shape;108;g31d20364fe9_0_8"/>
          <p:cNvSpPr txBox="1"/>
          <p:nvPr/>
        </p:nvSpPr>
        <p:spPr>
          <a:xfrm>
            <a:off x="5532025" y="2567175"/>
            <a:ext cx="3000000" cy="8454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0"/>
              </a:spcAft>
              <a:buClr>
                <a:schemeClr val="dk1"/>
              </a:buClr>
              <a:buSzPts val="2000"/>
              <a:buFont typeface="Arial"/>
              <a:buNone/>
            </a:pPr>
            <a:r>
              <a:rPr lang="en-IN" sz="1800">
                <a:solidFill>
                  <a:srgbClr val="363635"/>
                </a:solidFill>
                <a:highlight>
                  <a:schemeClr val="lt1"/>
                </a:highlight>
                <a:latin typeface="Roboto"/>
                <a:ea typeface="Roboto"/>
                <a:cs typeface="Roboto"/>
                <a:sym typeface="Roboto"/>
              </a:rPr>
              <a:t>Evaluate the options</a:t>
            </a:r>
            <a:endParaRPr sz="1800">
              <a:solidFill>
                <a:srgbClr val="363635"/>
              </a:solidFill>
              <a:highlight>
                <a:schemeClr val="lt1"/>
              </a:highlight>
              <a:latin typeface="Roboto"/>
              <a:ea typeface="Roboto"/>
              <a:cs typeface="Roboto"/>
              <a:sym typeface="Roboto"/>
            </a:endParaRPr>
          </a:p>
          <a:p>
            <a:pPr indent="0" lvl="0" marL="0" marR="0" rtl="0" algn="l">
              <a:lnSpc>
                <a:spcPct val="100000"/>
              </a:lnSpc>
              <a:spcBef>
                <a:spcPts val="400"/>
              </a:spcBef>
              <a:spcAft>
                <a:spcPts val="0"/>
              </a:spcAft>
              <a:buClr>
                <a:schemeClr val="dk1"/>
              </a:buClr>
              <a:buSzPts val="2000"/>
              <a:buFont typeface="Arial"/>
              <a:buNone/>
            </a:pPr>
            <a:r>
              <a:t/>
            </a:r>
            <a:endParaRPr b="1" sz="1800">
              <a:solidFill>
                <a:schemeClr val="dk1"/>
              </a:solidFill>
              <a:latin typeface="Roboto"/>
              <a:ea typeface="Roboto"/>
              <a:cs typeface="Roboto"/>
              <a:sym typeface="Roboto"/>
            </a:endParaRPr>
          </a:p>
        </p:txBody>
      </p:sp>
      <p:pic>
        <p:nvPicPr>
          <p:cNvPr id="109" name="Google Shape;109;g31d20364fe9_0_8"/>
          <p:cNvPicPr preferRelativeResize="0"/>
          <p:nvPr/>
        </p:nvPicPr>
        <p:blipFill rotWithShape="1">
          <a:blip r:embed="rId3">
            <a:alphaModFix/>
          </a:blip>
          <a:srcRect b="0" l="0" r="0" t="0"/>
          <a:stretch/>
        </p:blipFill>
        <p:spPr>
          <a:xfrm>
            <a:off x="152400" y="1494125"/>
            <a:ext cx="4656176" cy="3110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31d20364fe9_0_14"/>
          <p:cNvSpPr txBox="1"/>
          <p:nvPr/>
        </p:nvSpPr>
        <p:spPr>
          <a:xfrm>
            <a:off x="3956975" y="923700"/>
            <a:ext cx="2628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rgbClr val="8182EF"/>
                </a:solidFill>
                <a:latin typeface="Roboto"/>
                <a:ea typeface="Roboto"/>
                <a:cs typeface="Roboto"/>
                <a:sym typeface="Roboto"/>
              </a:rPr>
              <a:t>CONCEPTS</a:t>
            </a:r>
            <a:endParaRPr b="1" i="0" sz="2000" u="none" cap="none" strike="noStrike">
              <a:solidFill>
                <a:srgbClr val="8182EF"/>
              </a:solidFill>
              <a:latin typeface="Roboto"/>
              <a:ea typeface="Roboto"/>
              <a:cs typeface="Roboto"/>
              <a:sym typeface="Roboto"/>
            </a:endParaRPr>
          </a:p>
        </p:txBody>
      </p:sp>
      <p:sp>
        <p:nvSpPr>
          <p:cNvPr id="115" name="Google Shape;115;g31d20364fe9_0_14"/>
          <p:cNvSpPr txBox="1"/>
          <p:nvPr/>
        </p:nvSpPr>
        <p:spPr>
          <a:xfrm>
            <a:off x="5532025" y="2567175"/>
            <a:ext cx="3000000" cy="8454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0"/>
              </a:spcAft>
              <a:buClr>
                <a:schemeClr val="dk1"/>
              </a:buClr>
              <a:buSzPts val="2000"/>
              <a:buFont typeface="Arial"/>
              <a:buNone/>
            </a:pPr>
            <a:r>
              <a:rPr lang="en-IN" sz="1800">
                <a:solidFill>
                  <a:srgbClr val="363635"/>
                </a:solidFill>
                <a:highlight>
                  <a:schemeClr val="lt1"/>
                </a:highlight>
                <a:latin typeface="Roboto"/>
                <a:ea typeface="Roboto"/>
                <a:cs typeface="Roboto"/>
                <a:sym typeface="Roboto"/>
              </a:rPr>
              <a:t> Select an option</a:t>
            </a:r>
            <a:endParaRPr sz="1800">
              <a:solidFill>
                <a:srgbClr val="363635"/>
              </a:solidFill>
              <a:highlight>
                <a:schemeClr val="lt1"/>
              </a:highlight>
              <a:latin typeface="Roboto"/>
              <a:ea typeface="Roboto"/>
              <a:cs typeface="Roboto"/>
              <a:sym typeface="Roboto"/>
            </a:endParaRPr>
          </a:p>
          <a:p>
            <a:pPr indent="0" lvl="0" marL="0" marR="0" rtl="0" algn="l">
              <a:lnSpc>
                <a:spcPct val="100000"/>
              </a:lnSpc>
              <a:spcBef>
                <a:spcPts val="400"/>
              </a:spcBef>
              <a:spcAft>
                <a:spcPts val="0"/>
              </a:spcAft>
              <a:buClr>
                <a:schemeClr val="dk1"/>
              </a:buClr>
              <a:buSzPts val="2000"/>
              <a:buFont typeface="Arial"/>
              <a:buNone/>
            </a:pPr>
            <a:r>
              <a:t/>
            </a:r>
            <a:endParaRPr b="1" sz="1800">
              <a:solidFill>
                <a:schemeClr val="dk1"/>
              </a:solidFill>
              <a:latin typeface="Roboto"/>
              <a:ea typeface="Roboto"/>
              <a:cs typeface="Roboto"/>
              <a:sym typeface="Roboto"/>
            </a:endParaRPr>
          </a:p>
        </p:txBody>
      </p:sp>
      <p:pic>
        <p:nvPicPr>
          <p:cNvPr id="116" name="Google Shape;116;g31d20364fe9_0_14"/>
          <p:cNvPicPr preferRelativeResize="0"/>
          <p:nvPr/>
        </p:nvPicPr>
        <p:blipFill rotWithShape="1">
          <a:blip r:embed="rId3">
            <a:alphaModFix/>
          </a:blip>
          <a:srcRect b="0" l="0" r="0" t="0"/>
          <a:stretch/>
        </p:blipFill>
        <p:spPr>
          <a:xfrm>
            <a:off x="140000" y="1462600"/>
            <a:ext cx="4962649" cy="260735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pooja ram</dc:creator>
</cp:coreProperties>
</file>